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648" r:id="rId2"/>
    <p:sldId id="836" r:id="rId3"/>
    <p:sldId id="844" r:id="rId4"/>
    <p:sldId id="846" r:id="rId5"/>
    <p:sldId id="845" r:id="rId6"/>
    <p:sldId id="847" r:id="rId7"/>
    <p:sldId id="887" r:id="rId8"/>
    <p:sldId id="854" r:id="rId9"/>
    <p:sldId id="851" r:id="rId10"/>
    <p:sldId id="855" r:id="rId11"/>
    <p:sldId id="849" r:id="rId12"/>
    <p:sldId id="852" r:id="rId13"/>
    <p:sldId id="848" r:id="rId14"/>
    <p:sldId id="859" r:id="rId15"/>
    <p:sldId id="857" r:id="rId16"/>
    <p:sldId id="860" r:id="rId17"/>
    <p:sldId id="861" r:id="rId18"/>
    <p:sldId id="862" r:id="rId19"/>
    <p:sldId id="864" r:id="rId20"/>
    <p:sldId id="865" r:id="rId21"/>
    <p:sldId id="829" r:id="rId22"/>
    <p:sldId id="830" r:id="rId23"/>
    <p:sldId id="888" r:id="rId24"/>
    <p:sldId id="759" r:id="rId25"/>
    <p:sldId id="771" r:id="rId26"/>
    <p:sldId id="742" r:id="rId27"/>
    <p:sldId id="784" r:id="rId28"/>
    <p:sldId id="786" r:id="rId29"/>
    <p:sldId id="787" r:id="rId30"/>
    <p:sldId id="825" r:id="rId31"/>
    <p:sldId id="828" r:id="rId32"/>
    <p:sldId id="822" r:id="rId33"/>
    <p:sldId id="875" r:id="rId34"/>
    <p:sldId id="876" r:id="rId35"/>
    <p:sldId id="877" r:id="rId36"/>
    <p:sldId id="878" r:id="rId37"/>
    <p:sldId id="879" r:id="rId38"/>
    <p:sldId id="880" r:id="rId39"/>
    <p:sldId id="779" r:id="rId40"/>
    <p:sldId id="881" r:id="rId41"/>
    <p:sldId id="882" r:id="rId42"/>
    <p:sldId id="883" r:id="rId43"/>
    <p:sldId id="806" r:id="rId44"/>
    <p:sldId id="777" r:id="rId45"/>
    <p:sldId id="820" r:id="rId46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4517A"/>
    <a:srgbClr val="FF8000"/>
    <a:srgbClr val="0000FF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85247" autoAdjust="0"/>
  </p:normalViewPr>
  <p:slideViewPr>
    <p:cSldViewPr snapToGrid="0">
      <p:cViewPr>
        <p:scale>
          <a:sx n="71" d="100"/>
          <a:sy n="71" d="100"/>
        </p:scale>
        <p:origin x="1248" y="400"/>
      </p:cViewPr>
      <p:guideLst>
        <p:guide orient="horz" pos="2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114E4B-5F24-0148-80A1-D77549F87F1C}" type="doc">
      <dgm:prSet loTypeId="urn:microsoft.com/office/officeart/2005/8/layout/radial4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B3E9040-886A-F944-BEE3-480CEAD6AD36}">
      <dgm:prSet phldrT="[Text]" custT="1"/>
      <dgm:spPr>
        <a:solidFill>
          <a:srgbClr val="E6E6E6"/>
        </a:solidFill>
      </dgm:spPr>
      <dgm:t>
        <a:bodyPr/>
        <a:lstStyle/>
        <a:p>
          <a:r>
            <a:rPr lang="en-US" sz="2400" dirty="0" smtClean="0">
              <a:solidFill>
                <a:srgbClr val="24517A"/>
              </a:solidFill>
            </a:rPr>
            <a:t>100,000 simulated exomes</a:t>
          </a:r>
          <a:endParaRPr lang="en-US" sz="2400" dirty="0">
            <a:solidFill>
              <a:srgbClr val="24517A"/>
            </a:solidFill>
          </a:endParaRPr>
        </a:p>
      </dgm:t>
    </dgm:pt>
    <dgm:pt modelId="{BB3C44A4-0EA2-CD43-A244-FAC4540CBDCD}" type="parTrans" cxnId="{23D2BDBB-33AF-8D43-8553-388A9DB00569}">
      <dgm:prSet/>
      <dgm:spPr/>
      <dgm:t>
        <a:bodyPr/>
        <a:lstStyle/>
        <a:p>
          <a:endParaRPr lang="en-US"/>
        </a:p>
      </dgm:t>
    </dgm:pt>
    <dgm:pt modelId="{2B5E510A-85A9-FB40-A33C-C32B8AC08581}" type="sibTrans" cxnId="{23D2BDBB-33AF-8D43-8553-388A9DB00569}">
      <dgm:prSet/>
      <dgm:spPr/>
      <dgm:t>
        <a:bodyPr/>
        <a:lstStyle/>
        <a:p>
          <a:endParaRPr lang="en-US"/>
        </a:p>
      </dgm:t>
    </dgm:pt>
    <dgm:pt modelId="{BBE78265-1711-854B-89A3-2E7A7B54BE2F}">
      <dgm:prSet phldrT="[Text]" custT="1"/>
      <dgm:spPr>
        <a:solidFill>
          <a:srgbClr val="E6E6E6"/>
        </a:solidFill>
      </dgm:spPr>
      <dgm:t>
        <a:bodyPr/>
        <a:lstStyle/>
        <a:p>
          <a:r>
            <a:rPr lang="en-US" sz="2400" dirty="0" smtClean="0">
              <a:solidFill>
                <a:srgbClr val="24517A"/>
              </a:solidFill>
            </a:rPr>
            <a:t>1092 unaffected exomes</a:t>
          </a:r>
          <a:endParaRPr lang="en-US" sz="2400" dirty="0">
            <a:solidFill>
              <a:srgbClr val="24517A"/>
            </a:solidFill>
          </a:endParaRPr>
        </a:p>
      </dgm:t>
    </dgm:pt>
    <dgm:pt modelId="{24B61FD1-DC3D-C54D-BE0C-431AD4D571EA}" type="parTrans" cxnId="{27AEEB1A-8533-0F45-9B96-D2D8B808AC72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5FB8FBE-403E-BD4C-9EFC-BDDB4E537FB3}" type="sibTrans" cxnId="{27AEEB1A-8533-0F45-9B96-D2D8B808AC72}">
      <dgm:prSet/>
      <dgm:spPr/>
      <dgm:t>
        <a:bodyPr/>
        <a:lstStyle/>
        <a:p>
          <a:endParaRPr lang="en-US"/>
        </a:p>
      </dgm:t>
    </dgm:pt>
    <dgm:pt modelId="{58D6BEE0-9B1C-7543-ACD2-AA13EE2C81B7}">
      <dgm:prSet phldrT="[Text]" custT="1"/>
      <dgm:spPr>
        <a:solidFill>
          <a:srgbClr val="E6E6E6"/>
        </a:solidFill>
      </dgm:spPr>
      <dgm:t>
        <a:bodyPr/>
        <a:lstStyle/>
        <a:p>
          <a:endParaRPr lang="en-US" sz="2400" dirty="0" smtClean="0">
            <a:solidFill>
              <a:srgbClr val="24517A"/>
            </a:solidFill>
          </a:endParaRPr>
        </a:p>
        <a:p>
          <a:endParaRPr lang="en-US" sz="2400" dirty="0" smtClean="0">
            <a:solidFill>
              <a:srgbClr val="24517A"/>
            </a:solidFill>
          </a:endParaRPr>
        </a:p>
        <a:p>
          <a:r>
            <a:rPr lang="en-US" sz="2400" dirty="0" smtClean="0">
              <a:solidFill>
                <a:srgbClr val="24517A"/>
              </a:solidFill>
            </a:rPr>
            <a:t>28,516 disease associated variants</a:t>
          </a:r>
        </a:p>
      </dgm:t>
    </dgm:pt>
    <dgm:pt modelId="{303E1710-1433-1546-8AE3-4E0B005312DD}" type="parTrans" cxnId="{1A156C43-ECD9-1942-9A30-FC57DA49108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B6EF33B-D6F1-584E-9FDD-CD54AF6C9FF6}" type="sibTrans" cxnId="{1A156C43-ECD9-1942-9A30-FC57DA49108E}">
      <dgm:prSet/>
      <dgm:spPr/>
      <dgm:t>
        <a:bodyPr/>
        <a:lstStyle/>
        <a:p>
          <a:endParaRPr lang="en-US"/>
        </a:p>
      </dgm:t>
    </dgm:pt>
    <dgm:pt modelId="{5BA214EC-D9FB-EB41-AF32-F0FCF18FBEC5}" type="pres">
      <dgm:prSet presAssocID="{7B114E4B-5F24-0148-80A1-D77549F87F1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C2A4A8-237E-FB4D-B366-0BE202A97852}" type="pres">
      <dgm:prSet presAssocID="{DB3E9040-886A-F944-BEE3-480CEAD6AD36}" presName="centerShape" presStyleLbl="node0" presStyleIdx="0" presStyleCnt="1" custScaleX="83400" custScaleY="85202" custLinFactNeighborY="-21122"/>
      <dgm:spPr/>
      <dgm:t>
        <a:bodyPr/>
        <a:lstStyle/>
        <a:p>
          <a:endParaRPr lang="en-US"/>
        </a:p>
      </dgm:t>
    </dgm:pt>
    <dgm:pt modelId="{BE65DCDF-961D-8146-BAB8-5B57E3691BC1}" type="pres">
      <dgm:prSet presAssocID="{24B61FD1-DC3D-C54D-BE0C-431AD4D571EA}" presName="parTrans" presStyleLbl="bgSibTrans2D1" presStyleIdx="0" presStyleCnt="2" custScaleX="113997" custLinFactNeighborX="-7041"/>
      <dgm:spPr/>
      <dgm:t>
        <a:bodyPr/>
        <a:lstStyle/>
        <a:p>
          <a:endParaRPr lang="en-US"/>
        </a:p>
      </dgm:t>
    </dgm:pt>
    <dgm:pt modelId="{49FF6E49-FCE8-1546-AF80-9243426BCA2F}" type="pres">
      <dgm:prSet presAssocID="{BBE78265-1711-854B-89A3-2E7A7B54BE2F}" presName="node" presStyleLbl="node1" presStyleIdx="0" presStyleCnt="2" custRadScaleRad="98572" custRadScaleInc="-1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F1C84-97C2-EF4E-A3E1-90D6A6BD24BF}" type="pres">
      <dgm:prSet presAssocID="{303E1710-1433-1546-8AE3-4E0B005312DD}" presName="parTrans" presStyleLbl="bgSibTrans2D1" presStyleIdx="1" presStyleCnt="2" custLinFactNeighborX="-3001"/>
      <dgm:spPr/>
      <dgm:t>
        <a:bodyPr/>
        <a:lstStyle/>
        <a:p>
          <a:endParaRPr lang="en-US"/>
        </a:p>
      </dgm:t>
    </dgm:pt>
    <dgm:pt modelId="{130D1B89-E340-DC45-B42B-2C6C1BF1756B}" type="pres">
      <dgm:prSet presAssocID="{58D6BEE0-9B1C-7543-ACD2-AA13EE2C81B7}" presName="node" presStyleLbl="node1" presStyleIdx="1" presStyleCnt="2" custScaleY="114679" custRadScaleRad="96175" custRadScaleInc="53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D2BDBB-33AF-8D43-8553-388A9DB00569}" srcId="{7B114E4B-5F24-0148-80A1-D77549F87F1C}" destId="{DB3E9040-886A-F944-BEE3-480CEAD6AD36}" srcOrd="0" destOrd="0" parTransId="{BB3C44A4-0EA2-CD43-A244-FAC4540CBDCD}" sibTransId="{2B5E510A-85A9-FB40-A33C-C32B8AC08581}"/>
    <dgm:cxn modelId="{DA1E31F4-1847-F040-AA4A-F086D17A1BDC}" type="presOf" srcId="{24B61FD1-DC3D-C54D-BE0C-431AD4D571EA}" destId="{BE65DCDF-961D-8146-BAB8-5B57E3691BC1}" srcOrd="0" destOrd="0" presId="urn:microsoft.com/office/officeart/2005/8/layout/radial4"/>
    <dgm:cxn modelId="{9FCAC959-6438-094B-AE30-8DB2AA9DD9EA}" type="presOf" srcId="{BBE78265-1711-854B-89A3-2E7A7B54BE2F}" destId="{49FF6E49-FCE8-1546-AF80-9243426BCA2F}" srcOrd="0" destOrd="0" presId="urn:microsoft.com/office/officeart/2005/8/layout/radial4"/>
    <dgm:cxn modelId="{AAEBB8EB-241E-D141-86A6-D767BCAE4A0D}" type="presOf" srcId="{58D6BEE0-9B1C-7543-ACD2-AA13EE2C81B7}" destId="{130D1B89-E340-DC45-B42B-2C6C1BF1756B}" srcOrd="0" destOrd="0" presId="urn:microsoft.com/office/officeart/2005/8/layout/radial4"/>
    <dgm:cxn modelId="{27AEEB1A-8533-0F45-9B96-D2D8B808AC72}" srcId="{DB3E9040-886A-F944-BEE3-480CEAD6AD36}" destId="{BBE78265-1711-854B-89A3-2E7A7B54BE2F}" srcOrd="0" destOrd="0" parTransId="{24B61FD1-DC3D-C54D-BE0C-431AD4D571EA}" sibTransId="{E5FB8FBE-403E-BD4C-9EFC-BDDB4E537FB3}"/>
    <dgm:cxn modelId="{7EBB3356-1849-D84D-8349-21D6CAD49FF2}" type="presOf" srcId="{DB3E9040-886A-F944-BEE3-480CEAD6AD36}" destId="{CAC2A4A8-237E-FB4D-B366-0BE202A97852}" srcOrd="0" destOrd="0" presId="urn:microsoft.com/office/officeart/2005/8/layout/radial4"/>
    <dgm:cxn modelId="{E0CAA7BE-B38E-894D-AA76-8A8DFF09B2C3}" type="presOf" srcId="{303E1710-1433-1546-8AE3-4E0B005312DD}" destId="{718F1C84-97C2-EF4E-A3E1-90D6A6BD24BF}" srcOrd="0" destOrd="0" presId="urn:microsoft.com/office/officeart/2005/8/layout/radial4"/>
    <dgm:cxn modelId="{1A156C43-ECD9-1942-9A30-FC57DA49108E}" srcId="{DB3E9040-886A-F944-BEE3-480CEAD6AD36}" destId="{58D6BEE0-9B1C-7543-ACD2-AA13EE2C81B7}" srcOrd="1" destOrd="0" parTransId="{303E1710-1433-1546-8AE3-4E0B005312DD}" sibTransId="{4B6EF33B-D6F1-584E-9FDD-CD54AF6C9FF6}"/>
    <dgm:cxn modelId="{FC5B65EB-8A98-2249-AF84-ABBB1D442F8B}" type="presOf" srcId="{7B114E4B-5F24-0148-80A1-D77549F87F1C}" destId="{5BA214EC-D9FB-EB41-AF32-F0FCF18FBEC5}" srcOrd="0" destOrd="0" presId="urn:microsoft.com/office/officeart/2005/8/layout/radial4"/>
    <dgm:cxn modelId="{1DB77CAF-690D-1E44-B7AD-DC9409188783}" type="presParOf" srcId="{5BA214EC-D9FB-EB41-AF32-F0FCF18FBEC5}" destId="{CAC2A4A8-237E-FB4D-B366-0BE202A97852}" srcOrd="0" destOrd="0" presId="urn:microsoft.com/office/officeart/2005/8/layout/radial4"/>
    <dgm:cxn modelId="{22BF7897-4E8C-414E-A5C6-BCBA9B7EBB80}" type="presParOf" srcId="{5BA214EC-D9FB-EB41-AF32-F0FCF18FBEC5}" destId="{BE65DCDF-961D-8146-BAB8-5B57E3691BC1}" srcOrd="1" destOrd="0" presId="urn:microsoft.com/office/officeart/2005/8/layout/radial4"/>
    <dgm:cxn modelId="{A00CC7A1-587C-FB4E-878E-C21689C8CB36}" type="presParOf" srcId="{5BA214EC-D9FB-EB41-AF32-F0FCF18FBEC5}" destId="{49FF6E49-FCE8-1546-AF80-9243426BCA2F}" srcOrd="2" destOrd="0" presId="urn:microsoft.com/office/officeart/2005/8/layout/radial4"/>
    <dgm:cxn modelId="{6D3A19E8-87D5-3240-B729-BB3FB4FDB00F}" type="presParOf" srcId="{5BA214EC-D9FB-EB41-AF32-F0FCF18FBEC5}" destId="{718F1C84-97C2-EF4E-A3E1-90D6A6BD24BF}" srcOrd="3" destOrd="0" presId="urn:microsoft.com/office/officeart/2005/8/layout/radial4"/>
    <dgm:cxn modelId="{E3025DAE-84BF-E948-9901-32AA929B3F63}" type="presParOf" srcId="{5BA214EC-D9FB-EB41-AF32-F0FCF18FBEC5}" destId="{130D1B89-E340-DC45-B42B-2C6C1BF1756B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2A4A8-237E-FB4D-B366-0BE202A97852}">
      <dsp:nvSpPr>
        <dsp:cNvPr id="0" name=""/>
        <dsp:cNvSpPr/>
      </dsp:nvSpPr>
      <dsp:spPr>
        <a:xfrm>
          <a:off x="3275850" y="1152133"/>
          <a:ext cx="2340778" cy="2391355"/>
        </a:xfrm>
        <a:prstGeom prst="ellipse">
          <a:avLst/>
        </a:prstGeom>
        <a:solidFill>
          <a:srgbClr val="E6E6E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24517A"/>
              </a:solidFill>
            </a:rPr>
            <a:t>100,000 simulated exomes</a:t>
          </a:r>
          <a:endParaRPr lang="en-US" sz="2400" kern="1200" dirty="0">
            <a:solidFill>
              <a:srgbClr val="24517A"/>
            </a:solidFill>
          </a:endParaRPr>
        </a:p>
      </dsp:txBody>
      <dsp:txXfrm>
        <a:off x="3618649" y="1502339"/>
        <a:ext cx="1655180" cy="1690943"/>
      </dsp:txXfrm>
    </dsp:sp>
    <dsp:sp modelId="{BE65DCDF-961D-8146-BAB8-5B57E3691BC1}">
      <dsp:nvSpPr>
        <dsp:cNvPr id="0" name=""/>
        <dsp:cNvSpPr/>
      </dsp:nvSpPr>
      <dsp:spPr>
        <a:xfrm rot="11308488">
          <a:off x="1060749" y="1621640"/>
          <a:ext cx="2129236" cy="799906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F6E49-FCE8-1546-AF80-9243426BCA2F}">
      <dsp:nvSpPr>
        <dsp:cNvPr id="0" name=""/>
        <dsp:cNvSpPr/>
      </dsp:nvSpPr>
      <dsp:spPr>
        <a:xfrm>
          <a:off x="0" y="817419"/>
          <a:ext cx="2666354" cy="2133083"/>
        </a:xfrm>
        <a:prstGeom prst="roundRect">
          <a:avLst>
            <a:gd name="adj" fmla="val 10000"/>
          </a:avLst>
        </a:prstGeom>
        <a:solidFill>
          <a:srgbClr val="E6E6E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24517A"/>
              </a:solidFill>
            </a:rPr>
            <a:t>1092 unaffected exomes</a:t>
          </a:r>
          <a:endParaRPr lang="en-US" sz="2400" kern="1200" dirty="0">
            <a:solidFill>
              <a:srgbClr val="24517A"/>
            </a:solidFill>
          </a:endParaRPr>
        </a:p>
      </dsp:txBody>
      <dsp:txXfrm>
        <a:off x="62476" y="879895"/>
        <a:ext cx="2541402" cy="2008131"/>
      </dsp:txXfrm>
    </dsp:sp>
    <dsp:sp modelId="{718F1C84-97C2-EF4E-A3E1-90D6A6BD24BF}">
      <dsp:nvSpPr>
        <dsp:cNvPr id="0" name=""/>
        <dsp:cNvSpPr/>
      </dsp:nvSpPr>
      <dsp:spPr>
        <a:xfrm rot="21342887">
          <a:off x="5662599" y="1783484"/>
          <a:ext cx="1843944" cy="799906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0D1B89-E340-DC45-B42B-2C6C1BF1756B}">
      <dsp:nvSpPr>
        <dsp:cNvPr id="0" name=""/>
        <dsp:cNvSpPr/>
      </dsp:nvSpPr>
      <dsp:spPr>
        <a:xfrm>
          <a:off x="6226125" y="891447"/>
          <a:ext cx="2666354" cy="2446198"/>
        </a:xfrm>
        <a:prstGeom prst="roundRect">
          <a:avLst>
            <a:gd name="adj" fmla="val 10000"/>
          </a:avLst>
        </a:prstGeom>
        <a:solidFill>
          <a:srgbClr val="E6E6E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>
            <a:solidFill>
              <a:srgbClr val="24517A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>
            <a:solidFill>
              <a:srgbClr val="24517A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24517A"/>
              </a:solidFill>
            </a:rPr>
            <a:t>28,516 disease associated variants</a:t>
          </a:r>
        </a:p>
      </dsp:txBody>
      <dsp:txXfrm>
        <a:off x="6297772" y="963094"/>
        <a:ext cx="2523060" cy="2302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Geneva" charset="0"/>
              </a:defRPr>
            </a:lvl1pPr>
          </a:lstStyle>
          <a:p>
            <a:pPr>
              <a:defRPr/>
            </a:pPr>
            <a:fld id="{EA7B57A6-AAE7-4043-AE9E-4B2AB39040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2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Geneva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Geneva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Geneva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Geneva" charset="0"/>
              </a:defRPr>
            </a:lvl1pPr>
          </a:lstStyle>
          <a:p>
            <a:pPr>
              <a:defRPr/>
            </a:pPr>
            <a:fld id="{9DB266EA-B33E-BF46-B87B-521216D50D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4557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47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13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472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901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805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796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21E65-AB42-4485-A356-6615A4CA1D0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721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191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2801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330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94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72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21E65-AB42-4485-A356-6615A4CA1D0F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0988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21E65-AB42-4485-A356-6615A4CA1D0F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872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21E65-AB42-4485-A356-6615A4CA1D0F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872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68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2128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59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287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696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66FD-0A1B-B04E-9D23-649543CC29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36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53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57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273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970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690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804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1223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 smtClean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214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362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7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211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11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021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373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829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6519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906C5-2C79-824D-A67B-F5FC90FB120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0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03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04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746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16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B266EA-B33E-BF46-B87B-521216D50DFE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06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49275" y="2971800"/>
            <a:ext cx="6400800" cy="3048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4413"/>
            <a:ext cx="7772400" cy="6858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noProof="0" smtClean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150813"/>
            <a:ext cx="1603375" cy="3048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36CF83-3789-2443-A1DF-8EEE8E9E210E}" type="datetime1">
              <a:rPr lang="de-DE"/>
              <a:pPr>
                <a:defRPr/>
              </a:pPr>
              <a:t>07.02.16</a:t>
            </a:fld>
            <a:endParaRPr lang="de-DE"/>
          </a:p>
        </p:txBody>
      </p:sp>
      <p:sp>
        <p:nvSpPr>
          <p:cNvPr id="6" name="Rectangle 4"/>
          <p:cNvSpPr txBox="1">
            <a:spLocks noChangeArrowheads="1"/>
          </p:cNvSpPr>
          <p:nvPr userDrawn="1"/>
        </p:nvSpPr>
        <p:spPr bwMode="auto">
          <a:xfrm>
            <a:off x="533400" y="6375400"/>
            <a:ext cx="16764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000000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de-DE" dirty="0" smtClean="0"/>
              <a:t>  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00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1"/>
          </p:nvPr>
        </p:nvSpPr>
        <p:spPr>
          <a:xfrm>
            <a:off x="533400" y="6375400"/>
            <a:ext cx="1676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30/08/12   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75400"/>
            <a:ext cx="304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917E0-0E33-BD44-99E1-3F33488D8BE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4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2038350" cy="52657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5962650" cy="52657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1"/>
          </p:nvPr>
        </p:nvSpPr>
        <p:spPr>
          <a:xfrm>
            <a:off x="533400" y="6375400"/>
            <a:ext cx="1676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30/08/12   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75400"/>
            <a:ext cx="304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D3A2F-988D-934C-9B0C-4E1D3DD1CD3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6578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F36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5615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3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375400"/>
            <a:ext cx="4810472" cy="221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375400"/>
            <a:ext cx="16764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r>
              <a:rPr lang="de-DE" dirty="0" smtClean="0"/>
              <a:t>  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fld id="{70D509AB-F491-4B4E-B481-5F2E4D8045EF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3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375400"/>
            <a:ext cx="4810472" cy="221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533400" y="6375400"/>
            <a:ext cx="16764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r>
              <a:rPr lang="de-DE" dirty="0" smtClean="0"/>
              <a:t>  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fld id="{70D509AB-F491-4B4E-B481-5F2E4D8045EF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414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209800" y="6375400"/>
            <a:ext cx="4810472" cy="221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1"/>
          </p:nvPr>
        </p:nvSpPr>
        <p:spPr bwMode="auto">
          <a:xfrm>
            <a:off x="533400" y="6375400"/>
            <a:ext cx="16764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r>
              <a:rPr lang="de-DE" dirty="0" smtClean="0"/>
              <a:t>  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fld id="{70D509AB-F491-4B4E-B481-5F2E4D8045EF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40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375400"/>
            <a:ext cx="4810472" cy="221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375400"/>
            <a:ext cx="16764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r>
              <a:rPr lang="de-DE" dirty="0" smtClean="0"/>
              <a:t>  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fld id="{70D509AB-F491-4B4E-B481-5F2E4D8045EF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997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375400"/>
            <a:ext cx="4810472" cy="221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375400"/>
            <a:ext cx="16764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r>
              <a:rPr lang="de-DE" dirty="0" smtClean="0"/>
              <a:t>  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63754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0000"/>
                </a:solidFill>
                <a:cs typeface="Geneva" charset="0"/>
              </a:defRPr>
            </a:lvl1pPr>
          </a:lstStyle>
          <a:p>
            <a:pPr>
              <a:defRPr/>
            </a:pPr>
            <a:fld id="{70D509AB-F491-4B4E-B481-5F2E4D8045EF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5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xfrm>
            <a:off x="533400" y="6375400"/>
            <a:ext cx="1676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30/08/12   </a:t>
            </a:r>
            <a:endParaRPr lang="de-DE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75400"/>
            <a:ext cx="304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7BA11-7BFA-7141-933F-CE2A2E85080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44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>
          <a:xfrm>
            <a:off x="533400" y="6375400"/>
            <a:ext cx="1676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30/08/12   </a:t>
            </a:r>
            <a:endParaRPr lang="de-DE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52400" y="6375400"/>
            <a:ext cx="304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29E9A-45A5-DB43-A308-8410622D977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09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304800"/>
            <a:ext cx="864096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80" r:id="rId12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4517A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Genev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Genev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Genev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Genev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Genev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Genev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Genev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Tx/>
        <a:buFont typeface="Arial"/>
        <a:buChar char="•"/>
        <a:defRPr sz="2400">
          <a:solidFill>
            <a:srgbClr val="24517A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Tx/>
        <a:buFont typeface="Arial"/>
        <a:buChar char="•"/>
        <a:defRPr sz="2000">
          <a:solidFill>
            <a:srgbClr val="24517A"/>
          </a:solidFill>
          <a:latin typeface="+mn-lt"/>
          <a:ea typeface="Geneva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Tx/>
        <a:buFont typeface="Arial"/>
        <a:buChar char="•"/>
        <a:defRPr sz="2000">
          <a:solidFill>
            <a:srgbClr val="24517A"/>
          </a:solidFill>
          <a:latin typeface="+mn-lt"/>
          <a:ea typeface="Geneva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Tx/>
        <a:buFont typeface="Arial"/>
        <a:buChar char="•"/>
        <a:defRPr sz="2000">
          <a:solidFill>
            <a:srgbClr val="24517A"/>
          </a:solidFill>
          <a:latin typeface="+mn-lt"/>
          <a:ea typeface="Geneva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Tx/>
        <a:buFont typeface="Arial"/>
        <a:buChar char="•"/>
        <a:defRPr sz="2000">
          <a:solidFill>
            <a:srgbClr val="24517A"/>
          </a:solidFill>
          <a:latin typeface="+mn-lt"/>
          <a:ea typeface="Geneva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Geneva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Geneva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Geneva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tiff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0.tiff"/><Relationship Id="rId9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gif"/><Relationship Id="rId6" Type="http://schemas.openxmlformats.org/officeDocument/2006/relationships/image" Target="../media/image38.png"/><Relationship Id="rId7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154832"/>
            <a:ext cx="8153400" cy="762000"/>
          </a:xfrm>
        </p:spPr>
        <p:txBody>
          <a:bodyPr/>
          <a:lstStyle/>
          <a:p>
            <a:r>
              <a:rPr lang="en-US" dirty="0" err="1"/>
              <a:t>Exomiser</a:t>
            </a:r>
            <a:r>
              <a:rPr lang="en-US" dirty="0"/>
              <a:t> and </a:t>
            </a:r>
            <a:r>
              <a:rPr lang="en-US" dirty="0" smtClean="0"/>
              <a:t>related tools</a:t>
            </a:r>
            <a:r>
              <a:rPr lang="en-US" dirty="0"/>
              <a:t>: </a:t>
            </a:r>
            <a:r>
              <a:rPr lang="en-US" dirty="0" smtClean="0"/>
              <a:t>improving </a:t>
            </a:r>
            <a:r>
              <a:rPr lang="en-US" dirty="0"/>
              <a:t>prioritization of disease genes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212976"/>
            <a:ext cx="8153400" cy="4351338"/>
          </a:xfrm>
        </p:spPr>
        <p:txBody>
          <a:bodyPr/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Damian </a:t>
            </a:r>
            <a:r>
              <a:rPr lang="en-US" sz="3600" b="1" dirty="0" smtClean="0"/>
              <a:t>Smedley</a:t>
            </a:r>
          </a:p>
          <a:p>
            <a:pPr marL="0" indent="0" algn="ctr">
              <a:buNone/>
            </a:pPr>
            <a:r>
              <a:rPr lang="en-US" sz="3600" b="1" dirty="0" smtClean="0"/>
              <a:t>Queen Mary Univ</a:t>
            </a:r>
            <a:r>
              <a:rPr lang="en-US" sz="3600" b="1" dirty="0" smtClean="0"/>
              <a:t>ersity of London &amp; Genomics England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66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Content</a:t>
            </a:r>
            <a:endParaRPr lang="en-US" dirty="0"/>
          </a:p>
        </p:txBody>
      </p:sp>
      <p:pic>
        <p:nvPicPr>
          <p:cNvPr id="4" name="Content Placeholder 3" descr="IC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3" r="-3994"/>
          <a:stretch/>
        </p:blipFill>
        <p:spPr>
          <a:xfrm>
            <a:off x="186267" y="762000"/>
            <a:ext cx="4622800" cy="4351338"/>
          </a:xfrm>
        </p:spPr>
      </p:pic>
      <p:pic>
        <p:nvPicPr>
          <p:cNvPr id="5" name="Picture 4" descr="carnivore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67" y="1295400"/>
            <a:ext cx="5040000" cy="346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533" y="5361682"/>
            <a:ext cx="889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24517A"/>
                </a:solidFill>
              </a:rPr>
              <a:t>Information content of common ancestor: </a:t>
            </a:r>
            <a:r>
              <a:rPr lang="en-US" dirty="0" smtClean="0">
                <a:solidFill>
                  <a:srgbClr val="24517A"/>
                </a:solidFill>
              </a:rPr>
              <a:t>similarity </a:t>
            </a:r>
            <a:r>
              <a:rPr lang="en-US" dirty="0">
                <a:solidFill>
                  <a:srgbClr val="24517A"/>
                </a:solidFill>
              </a:rPr>
              <a:t>between ontology </a:t>
            </a:r>
            <a:r>
              <a:rPr lang="en-US" dirty="0" smtClean="0">
                <a:solidFill>
                  <a:srgbClr val="24517A"/>
                </a:solidFill>
              </a:rPr>
              <a:t>terms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24517A"/>
                </a:solidFill>
              </a:rPr>
              <a:t>Average </a:t>
            </a:r>
            <a:r>
              <a:rPr lang="en-US" dirty="0">
                <a:solidFill>
                  <a:srgbClr val="24517A"/>
                </a:solidFill>
              </a:rPr>
              <a:t>similarity between terms can be used to compare two diseases</a:t>
            </a:r>
          </a:p>
        </p:txBody>
      </p:sp>
    </p:spTree>
    <p:extLst>
      <p:ext uri="{BB962C8B-B14F-4D97-AF65-F5344CB8AC3E}">
        <p14:creationId xmlns:p14="http://schemas.microsoft.com/office/powerpoint/2010/main" val="41424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Ontological diagnostics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ontological_search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180" r="-37180"/>
          <a:stretch>
            <a:fillRect/>
          </a:stretch>
        </p:blipFill>
        <p:spPr>
          <a:xfrm>
            <a:off x="-526106" y="1054100"/>
            <a:ext cx="10118355" cy="5400000"/>
          </a:xfrm>
        </p:spPr>
      </p:pic>
    </p:spTree>
    <p:extLst>
      <p:ext uri="{BB962C8B-B14F-4D97-AF65-F5344CB8AC3E}">
        <p14:creationId xmlns:p14="http://schemas.microsoft.com/office/powerpoint/2010/main" val="24442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Phenomizer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LDSphenomizer5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75" b="-4375"/>
          <a:stretch>
            <a:fillRect/>
          </a:stretch>
        </p:blipFill>
        <p:spPr>
          <a:xfrm>
            <a:off x="533400" y="1003300"/>
            <a:ext cx="8153400" cy="4351338"/>
          </a:xfrm>
        </p:spPr>
      </p:pic>
      <p:sp>
        <p:nvSpPr>
          <p:cNvPr id="5" name="TextBox 4"/>
          <p:cNvSpPr txBox="1"/>
          <p:nvPr/>
        </p:nvSpPr>
        <p:spPr>
          <a:xfrm>
            <a:off x="550333" y="5439834"/>
            <a:ext cx="7840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4517A"/>
                </a:solidFill>
              </a:rPr>
              <a:t>Sebastian </a:t>
            </a:r>
            <a:r>
              <a:rPr lang="en-US" dirty="0" smtClean="0">
                <a:solidFill>
                  <a:srgbClr val="24517A"/>
                </a:solidFill>
              </a:rPr>
              <a:t>Kohler </a:t>
            </a:r>
            <a:r>
              <a:rPr lang="en-US" dirty="0">
                <a:solidFill>
                  <a:srgbClr val="24517A"/>
                </a:solidFill>
              </a:rPr>
              <a:t>et al. (2009) Clinical Diagnostics with Semantic Similarity Searches in Ontologies. </a:t>
            </a:r>
            <a:r>
              <a:rPr lang="en-US" i="1" dirty="0">
                <a:solidFill>
                  <a:srgbClr val="24517A"/>
                </a:solidFill>
              </a:rPr>
              <a:t>Am J Hum Genet</a:t>
            </a:r>
            <a:r>
              <a:rPr lang="en-US" dirty="0">
                <a:solidFill>
                  <a:srgbClr val="24517A"/>
                </a:solidFill>
              </a:rPr>
              <a:t>, </a:t>
            </a:r>
            <a:r>
              <a:rPr lang="en-US" b="1" dirty="0">
                <a:solidFill>
                  <a:srgbClr val="24517A"/>
                </a:solidFill>
              </a:rPr>
              <a:t>85</a:t>
            </a:r>
            <a:r>
              <a:rPr lang="en-US" dirty="0">
                <a:solidFill>
                  <a:srgbClr val="24517A"/>
                </a:solidFill>
              </a:rPr>
              <a:t>:457–64. </a:t>
            </a:r>
          </a:p>
          <a:p>
            <a:endParaRPr lang="en-US" dirty="0">
              <a:solidFill>
                <a:srgbClr val="245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711200" y="914400"/>
            <a:ext cx="8001000" cy="9271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Phenotypic Similarity Algorithms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4700" y="999067"/>
            <a:ext cx="7975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Goal:</a:t>
            </a:r>
            <a:r>
              <a:rPr lang="en-US" dirty="0" smtClean="0"/>
              <a:t>  </a:t>
            </a:r>
            <a:r>
              <a:rPr lang="en-US" dirty="0"/>
              <a:t>calculate a similarity between at set </a:t>
            </a:r>
            <a:r>
              <a:rPr lang="en-US" dirty="0" smtClean="0"/>
              <a:t>of query </a:t>
            </a:r>
            <a:r>
              <a:rPr lang="en-US" dirty="0"/>
              <a:t>terms and computational disease models.</a:t>
            </a:r>
          </a:p>
          <a:p>
            <a:endParaRPr lang="en-US" dirty="0"/>
          </a:p>
        </p:txBody>
      </p:sp>
      <p:pic>
        <p:nvPicPr>
          <p:cNvPr id="5" name="Picture 4" descr="ontological_sear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9" y="2218276"/>
            <a:ext cx="2520000" cy="2344943"/>
          </a:xfrm>
          <a:prstGeom prst="rect">
            <a:avLst/>
          </a:prstGeom>
        </p:spPr>
      </p:pic>
      <p:pic>
        <p:nvPicPr>
          <p:cNvPr id="6" name="Picture 5" descr="ExactDist-F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2578100"/>
            <a:ext cx="3240000" cy="1593000"/>
          </a:xfrm>
          <a:prstGeom prst="rect">
            <a:avLst/>
          </a:prstGeom>
        </p:spPr>
      </p:pic>
      <p:pic>
        <p:nvPicPr>
          <p:cNvPr id="7" name="Picture 6" descr="BOQA-F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34" y="2218267"/>
            <a:ext cx="2880000" cy="2364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2900" y="4867702"/>
            <a:ext cx="2997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24517A"/>
                </a:solidFill>
              </a:rPr>
              <a:t>Phenomizer</a:t>
            </a:r>
            <a:r>
              <a:rPr lang="en-US" sz="2000" b="1" dirty="0">
                <a:solidFill>
                  <a:srgbClr val="24517A"/>
                </a:solidFill>
              </a:rPr>
              <a:t>:</a:t>
            </a:r>
          </a:p>
          <a:p>
            <a:r>
              <a:rPr lang="nb-NO" sz="2000" dirty="0" smtClean="0">
                <a:solidFill>
                  <a:srgbClr val="24517A"/>
                </a:solidFill>
              </a:rPr>
              <a:t>Kohler </a:t>
            </a:r>
            <a:r>
              <a:rPr lang="nb-NO" sz="2000" dirty="0">
                <a:solidFill>
                  <a:srgbClr val="24517A"/>
                </a:solidFill>
              </a:rPr>
              <a:t>et al. (2009)</a:t>
            </a:r>
          </a:p>
          <a:p>
            <a:r>
              <a:rPr lang="de-DE" sz="2000" i="1" dirty="0">
                <a:solidFill>
                  <a:srgbClr val="24517A"/>
                </a:solidFill>
              </a:rPr>
              <a:t>Am J Hum </a:t>
            </a:r>
            <a:r>
              <a:rPr lang="de-DE" sz="2000" i="1" dirty="0" smtClean="0">
                <a:solidFill>
                  <a:srgbClr val="24517A"/>
                </a:solidFill>
              </a:rPr>
              <a:t>Genet </a:t>
            </a:r>
            <a:r>
              <a:rPr lang="de-DE" sz="2000" b="1" dirty="0" smtClean="0">
                <a:solidFill>
                  <a:srgbClr val="24517A"/>
                </a:solidFill>
              </a:rPr>
              <a:t>85</a:t>
            </a:r>
            <a:r>
              <a:rPr lang="de-DE" sz="2000" dirty="0">
                <a:solidFill>
                  <a:srgbClr val="24517A"/>
                </a:solidFill>
              </a:rPr>
              <a:t>:457-64</a:t>
            </a:r>
            <a:endParaRPr lang="en-US" sz="2000" dirty="0">
              <a:solidFill>
                <a:srgbClr val="24517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51667" y="4906145"/>
            <a:ext cx="34332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517A"/>
                </a:solidFill>
              </a:rPr>
              <a:t>Exact Score Distribution:</a:t>
            </a:r>
            <a:r>
              <a:rPr lang="en-US" sz="2000" dirty="0">
                <a:solidFill>
                  <a:srgbClr val="24517A"/>
                </a:solidFill>
              </a:rPr>
              <a:t> </a:t>
            </a:r>
            <a:endParaRPr lang="en-US" sz="2000" dirty="0" smtClean="0">
              <a:solidFill>
                <a:srgbClr val="24517A"/>
              </a:solidFill>
            </a:endParaRPr>
          </a:p>
          <a:p>
            <a:r>
              <a:rPr lang="en-US" sz="2000" dirty="0" smtClean="0">
                <a:solidFill>
                  <a:srgbClr val="24517A"/>
                </a:solidFill>
              </a:rPr>
              <a:t>Schulz </a:t>
            </a:r>
            <a:r>
              <a:rPr lang="en-US" sz="2000" dirty="0">
                <a:solidFill>
                  <a:srgbClr val="24517A"/>
                </a:solidFill>
              </a:rPr>
              <a:t>MH et al (2011)</a:t>
            </a:r>
          </a:p>
          <a:p>
            <a:r>
              <a:rPr lang="en-US" sz="2000" i="1" dirty="0">
                <a:solidFill>
                  <a:srgbClr val="24517A"/>
                </a:solidFill>
              </a:rPr>
              <a:t>BMC Bioinformatics </a:t>
            </a:r>
            <a:r>
              <a:rPr lang="en-US" sz="2000" b="1" dirty="0">
                <a:solidFill>
                  <a:srgbClr val="24517A"/>
                </a:solidFill>
              </a:rPr>
              <a:t>12</a:t>
            </a:r>
            <a:r>
              <a:rPr lang="en-US" sz="2000" dirty="0">
                <a:solidFill>
                  <a:srgbClr val="24517A"/>
                </a:solidFill>
              </a:rPr>
              <a:t>:441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6433" y="4931545"/>
            <a:ext cx="29675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517A"/>
                </a:solidFill>
              </a:rPr>
              <a:t>BOQA:</a:t>
            </a:r>
          </a:p>
          <a:p>
            <a:r>
              <a:rPr lang="en-US" sz="2000" dirty="0">
                <a:solidFill>
                  <a:srgbClr val="24517A"/>
                </a:solidFill>
              </a:rPr>
              <a:t>Bauer et al. (2012) Bioinformatics </a:t>
            </a:r>
            <a:r>
              <a:rPr lang="en-US" sz="2000" b="1" dirty="0">
                <a:solidFill>
                  <a:srgbClr val="24517A"/>
                </a:solidFill>
              </a:rPr>
              <a:t>28</a:t>
            </a:r>
            <a:r>
              <a:rPr lang="en-US" sz="2000" dirty="0">
                <a:solidFill>
                  <a:srgbClr val="24517A"/>
                </a:solidFill>
              </a:rPr>
              <a:t>:</a:t>
            </a:r>
            <a:r>
              <a:rPr lang="en-US" sz="2000" dirty="0" smtClean="0">
                <a:solidFill>
                  <a:srgbClr val="24517A"/>
                </a:solidFill>
              </a:rPr>
              <a:t>2502</a:t>
            </a:r>
            <a:endParaRPr lang="en-US" sz="2000" dirty="0">
              <a:solidFill>
                <a:srgbClr val="245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4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organisms: an underused resource for disease gene discovery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" t="1059" r="704" b="51867"/>
          <a:stretch/>
        </p:blipFill>
        <p:spPr bwMode="auto">
          <a:xfrm>
            <a:off x="1403648" y="1727200"/>
            <a:ext cx="6256867" cy="451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9512" y="6309320"/>
            <a:ext cx="885698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ctr"/>
            <a:r>
              <a:rPr lang="en-GB" sz="2000" dirty="0">
                <a:solidFill>
                  <a:srgbClr val="24517A"/>
                </a:solidFill>
                <a:latin typeface="Arial" charset="0"/>
              </a:rPr>
              <a:t>Doelken S C et al. </a:t>
            </a:r>
            <a:r>
              <a:rPr lang="en-GB" sz="2000" i="1" dirty="0">
                <a:solidFill>
                  <a:srgbClr val="24517A"/>
                </a:solidFill>
                <a:latin typeface="Arial" charset="0"/>
              </a:rPr>
              <a:t>Dis. Model. Mech</a:t>
            </a:r>
            <a:r>
              <a:rPr lang="en-GB" sz="2000" dirty="0">
                <a:solidFill>
                  <a:srgbClr val="24517A"/>
                </a:solidFill>
                <a:latin typeface="Arial" charset="0"/>
              </a:rPr>
              <a:t>. 2013;</a:t>
            </a:r>
            <a:r>
              <a:rPr lang="en-GB" sz="2000" b="1" dirty="0">
                <a:solidFill>
                  <a:srgbClr val="24517A"/>
                </a:solidFill>
                <a:latin typeface="Arial" charset="0"/>
              </a:rPr>
              <a:t>6</a:t>
            </a:r>
            <a:r>
              <a:rPr lang="en-GB" sz="2000" dirty="0">
                <a:solidFill>
                  <a:srgbClr val="24517A"/>
                </a:solidFill>
                <a:latin typeface="Arial" charset="0"/>
              </a:rPr>
              <a:t>:358-372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403648" y="1628800"/>
            <a:ext cx="576064" cy="50405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93" y="290374"/>
            <a:ext cx="8686800" cy="762000"/>
          </a:xfrm>
        </p:spPr>
        <p:txBody>
          <a:bodyPr/>
          <a:lstStyle/>
          <a:p>
            <a:r>
              <a:rPr lang="en-US" dirty="0" smtClean="0"/>
              <a:t>Animal models of human disease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0484" y="5847863"/>
            <a:ext cx="8807201" cy="652470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/>
          <a:p>
            <a:r>
              <a:rPr lang="en-US" sz="2000" dirty="0" smtClean="0">
                <a:solidFill>
                  <a:srgbClr val="24517A"/>
                </a:solidFill>
                <a:latin typeface="+mj-lt"/>
                <a:cs typeface="Helvetica"/>
              </a:rPr>
              <a:t>Washington</a:t>
            </a:r>
            <a:r>
              <a:rPr lang="en-US" sz="2000" dirty="0">
                <a:solidFill>
                  <a:srgbClr val="24517A"/>
                </a:solidFill>
                <a:latin typeface="+mj-lt"/>
                <a:cs typeface="Helvetica"/>
              </a:rPr>
              <a:t> </a:t>
            </a:r>
            <a:r>
              <a:rPr lang="en-US" sz="2000" dirty="0" smtClean="0">
                <a:solidFill>
                  <a:srgbClr val="24517A"/>
                </a:solidFill>
                <a:latin typeface="+mj-lt"/>
                <a:cs typeface="Helvetica"/>
              </a:rPr>
              <a:t>N et al. (2009). Linking Human Diseases to Animal Models Using Ontology-Based Phenotype Annotation. </a:t>
            </a:r>
            <a:r>
              <a:rPr lang="en-US" sz="2000" i="1" dirty="0" err="1" smtClean="0">
                <a:solidFill>
                  <a:srgbClr val="24517A"/>
                </a:solidFill>
                <a:latin typeface="+mj-lt"/>
                <a:cs typeface="Helvetica"/>
              </a:rPr>
              <a:t>PLoS</a:t>
            </a:r>
            <a:r>
              <a:rPr lang="en-US" sz="2000" i="1" dirty="0" smtClean="0">
                <a:solidFill>
                  <a:srgbClr val="24517A"/>
                </a:solidFill>
                <a:latin typeface="+mj-lt"/>
                <a:cs typeface="Helvetica"/>
              </a:rPr>
              <a:t> Biol, </a:t>
            </a:r>
            <a:r>
              <a:rPr lang="en-US" sz="2000" b="1" dirty="0" smtClean="0">
                <a:solidFill>
                  <a:srgbClr val="24517A"/>
                </a:solidFill>
                <a:latin typeface="+mj-lt"/>
                <a:cs typeface="Helvetica"/>
              </a:rPr>
              <a:t>7</a:t>
            </a:r>
            <a:r>
              <a:rPr lang="en-US" sz="2000" dirty="0" smtClean="0">
                <a:solidFill>
                  <a:srgbClr val="24517A"/>
                </a:solidFill>
                <a:latin typeface="+mj-lt"/>
                <a:cs typeface="Helvetica"/>
              </a:rPr>
              <a:t>(11)</a:t>
            </a:r>
            <a:endParaRPr lang="en-US" sz="2000" dirty="0">
              <a:solidFill>
                <a:srgbClr val="24517A"/>
              </a:solidFill>
              <a:latin typeface="+mj-lt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00" y="1138224"/>
            <a:ext cx="6950321" cy="45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210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/>
          <a:lstStyle/>
          <a:p>
            <a:r>
              <a:rPr lang="en-US" sz="3200" dirty="0" err="1" smtClean="0"/>
              <a:t>OWLSim</a:t>
            </a:r>
            <a:r>
              <a:rPr lang="en-US" sz="3200" dirty="0" smtClean="0"/>
              <a:t>: cross</a:t>
            </a:r>
            <a:r>
              <a:rPr lang="en-US" sz="3200" dirty="0"/>
              <a:t>-species phenotype </a:t>
            </a:r>
            <a:r>
              <a:rPr lang="en-US" sz="3200" dirty="0" smtClean="0"/>
              <a:t>mapping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0" y="1219200"/>
            <a:ext cx="4777025" cy="4784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240400"/>
              </p:ext>
            </p:extLst>
          </p:nvPr>
        </p:nvGraphicFramePr>
        <p:xfrm>
          <a:off x="467544" y="2492896"/>
          <a:ext cx="1371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544" y="2492896"/>
                        <a:ext cx="13716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917025"/>
              </p:ext>
            </p:extLst>
          </p:nvPr>
        </p:nvGraphicFramePr>
        <p:xfrm>
          <a:off x="455836" y="2996952"/>
          <a:ext cx="1739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" name="Equation" r:id="rId7" imgW="1739900" imgH="406400" progId="Equation.3">
                  <p:embed/>
                </p:oleObj>
              </mc:Choice>
              <mc:Fallback>
                <p:oleObj name="Equation" r:id="rId7" imgW="1739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836" y="2996952"/>
                        <a:ext cx="1739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86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ross-species phenotype comparisons</a:t>
            </a:r>
            <a:br>
              <a:rPr lang="en-US" dirty="0" smtClean="0"/>
            </a:br>
            <a:r>
              <a:rPr lang="en-US" dirty="0" smtClean="0"/>
              <a:t>by semantic similarity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31" y="1453926"/>
            <a:ext cx="4351338" cy="4351338"/>
          </a:xfr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-36512" y="5805264"/>
            <a:ext cx="885698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ctr"/>
            <a:r>
              <a:rPr lang="en-GB" sz="2000" dirty="0" smtClean="0">
                <a:solidFill>
                  <a:srgbClr val="24517A"/>
                </a:solidFill>
                <a:latin typeface="+mj-lt"/>
              </a:rPr>
              <a:t>Smedley D </a:t>
            </a:r>
            <a:r>
              <a:rPr lang="en-GB" sz="2000" dirty="0">
                <a:solidFill>
                  <a:srgbClr val="24517A"/>
                </a:solidFill>
                <a:latin typeface="+mj-lt"/>
              </a:rPr>
              <a:t>et al. </a:t>
            </a:r>
            <a:r>
              <a:rPr lang="en-GB" sz="2000" i="1" dirty="0" smtClean="0">
                <a:solidFill>
                  <a:srgbClr val="24517A"/>
                </a:solidFill>
                <a:latin typeface="+mj-lt"/>
              </a:rPr>
              <a:t>Database</a:t>
            </a:r>
            <a:r>
              <a:rPr lang="en-GB" sz="2000" dirty="0" smtClean="0">
                <a:solidFill>
                  <a:srgbClr val="24517A"/>
                </a:solidFill>
                <a:latin typeface="+mj-lt"/>
              </a:rPr>
              <a:t>. 2013;</a:t>
            </a:r>
            <a:r>
              <a:rPr lang="en-GB" sz="2000" dirty="0">
                <a:solidFill>
                  <a:srgbClr val="24517A"/>
                </a:solidFill>
                <a:latin typeface="+mj-lt"/>
              </a:rPr>
              <a:t> </a:t>
            </a:r>
            <a:r>
              <a:rPr lang="en-GB" sz="2000" b="1" dirty="0" smtClean="0">
                <a:solidFill>
                  <a:srgbClr val="24517A"/>
                </a:solidFill>
                <a:latin typeface="+mj-lt"/>
              </a:rPr>
              <a:t>bat025</a:t>
            </a:r>
          </a:p>
          <a:p>
            <a:pPr algn="ctr"/>
            <a:r>
              <a:rPr lang="en-GB" sz="2000" dirty="0" smtClean="0">
                <a:solidFill>
                  <a:srgbClr val="24517A"/>
                </a:solidFill>
                <a:latin typeface="+mj-lt"/>
              </a:rPr>
              <a:t>Mungall CJ et al. </a:t>
            </a:r>
            <a:r>
              <a:rPr lang="en-GB" sz="2000" i="1" dirty="0" smtClean="0">
                <a:solidFill>
                  <a:srgbClr val="24517A"/>
                </a:solidFill>
                <a:latin typeface="+mj-lt"/>
              </a:rPr>
              <a:t>Genome Biol</a:t>
            </a:r>
            <a:r>
              <a:rPr lang="en-GB" sz="2000" dirty="0" smtClean="0">
                <a:solidFill>
                  <a:srgbClr val="24517A"/>
                </a:solidFill>
                <a:latin typeface="+mj-lt"/>
              </a:rPr>
              <a:t>. </a:t>
            </a:r>
            <a:r>
              <a:rPr lang="en-GB" sz="2000" dirty="0">
                <a:solidFill>
                  <a:srgbClr val="24517A"/>
                </a:solidFill>
                <a:latin typeface="+mj-lt"/>
              </a:rPr>
              <a:t>2010; </a:t>
            </a:r>
            <a:r>
              <a:rPr lang="en-GB" sz="2000" b="1" dirty="0">
                <a:solidFill>
                  <a:srgbClr val="24517A"/>
                </a:solidFill>
                <a:latin typeface="+mj-lt"/>
              </a:rPr>
              <a:t>11</a:t>
            </a:r>
            <a:r>
              <a:rPr lang="en-GB" sz="2000" dirty="0">
                <a:solidFill>
                  <a:srgbClr val="24517A"/>
                </a:solidFill>
                <a:latin typeface="+mj-lt"/>
              </a:rPr>
              <a:t>(1):R2</a:t>
            </a:r>
            <a:endParaRPr lang="en-GB" sz="2000" dirty="0" smtClean="0">
              <a:solidFill>
                <a:srgbClr val="24517A"/>
              </a:solidFill>
              <a:latin typeface="+mj-lt"/>
            </a:endParaRPr>
          </a:p>
          <a:p>
            <a:pPr algn="ctr"/>
            <a:r>
              <a:rPr lang="en-GB" sz="2000" dirty="0" smtClean="0">
                <a:solidFill>
                  <a:srgbClr val="24517A"/>
                </a:solidFill>
                <a:latin typeface="+mj-lt"/>
              </a:rPr>
              <a:t>Washington N et al. </a:t>
            </a:r>
            <a:r>
              <a:rPr lang="en-GB" sz="2000" i="1" dirty="0" smtClean="0">
                <a:solidFill>
                  <a:srgbClr val="24517A"/>
                </a:solidFill>
                <a:latin typeface="+mj-lt"/>
              </a:rPr>
              <a:t>Plos Biol</a:t>
            </a:r>
            <a:r>
              <a:rPr lang="en-GB" sz="2000" dirty="0" smtClean="0">
                <a:solidFill>
                  <a:srgbClr val="24517A"/>
                </a:solidFill>
                <a:latin typeface="+mj-lt"/>
              </a:rPr>
              <a:t> 2009; </a:t>
            </a:r>
            <a:r>
              <a:rPr lang="en-GB" sz="2000" b="1" dirty="0">
                <a:solidFill>
                  <a:srgbClr val="24517A"/>
                </a:solidFill>
                <a:latin typeface="+mj-lt"/>
              </a:rPr>
              <a:t>e1000247</a:t>
            </a:r>
            <a:r>
              <a:rPr lang="en-GB" sz="2000" dirty="0" smtClean="0">
                <a:solidFill>
                  <a:srgbClr val="24517A"/>
                </a:solidFill>
                <a:latin typeface="+mj-lt"/>
              </a:rPr>
              <a:t>  </a:t>
            </a:r>
            <a:endParaRPr lang="en-GB" sz="2000" dirty="0">
              <a:solidFill>
                <a:srgbClr val="24517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53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Analysis of recall of known disease genes and mouse models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533400" y="6375400"/>
            <a:ext cx="1676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endParaRPr lang="de-DE" dirty="0"/>
          </a:p>
        </p:txBody>
      </p:sp>
      <p:pic>
        <p:nvPicPr>
          <p:cNvPr id="8" name="Content Placeholder 7" descr="Build3ResultsByRan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88" r="-43688"/>
          <a:stretch>
            <a:fillRect/>
          </a:stretch>
        </p:blipFill>
        <p:spPr>
          <a:xfrm>
            <a:off x="-1620688" y="620688"/>
            <a:ext cx="11325822" cy="6044400"/>
          </a:xfrm>
        </p:spPr>
      </p:pic>
    </p:spTree>
    <p:extLst>
      <p:ext uri="{BB962C8B-B14F-4D97-AF65-F5344CB8AC3E}">
        <p14:creationId xmlns:p14="http://schemas.microsoft.com/office/powerpoint/2010/main" val="2775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www.sanger.ac.uk</a:t>
            </a:r>
            <a:r>
              <a:rPr lang="en-US" sz="2400" dirty="0" smtClean="0"/>
              <a:t>/resources/databases/</a:t>
            </a:r>
            <a:r>
              <a:rPr lang="en-US" sz="2400" dirty="0" err="1" smtClean="0"/>
              <a:t>phenodigm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52400" y="6375400"/>
            <a:ext cx="304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533400" y="6375400"/>
            <a:ext cx="1676400" cy="2286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 </a:t>
            </a:r>
            <a:endParaRPr lang="de-DE" dirty="0"/>
          </a:p>
        </p:txBody>
      </p:sp>
      <p:pic>
        <p:nvPicPr>
          <p:cNvPr id="5" name="Content Placeholder 4" descr="2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b="1307"/>
          <a:stretch>
            <a:fillRect/>
          </a:stretch>
        </p:blipFill>
        <p:spPr>
          <a:xfrm>
            <a:off x="467544" y="980728"/>
            <a:ext cx="8153400" cy="4351338"/>
          </a:xfrm>
        </p:spPr>
      </p:pic>
      <p:pic>
        <p:nvPicPr>
          <p:cNvPr id="11" name="Picture 10" descr="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0768"/>
            <a:ext cx="7213600" cy="4495800"/>
          </a:xfrm>
          <a:prstGeom prst="rect">
            <a:avLst/>
          </a:prstGeom>
          <a:ln>
            <a:solidFill>
              <a:srgbClr val="24517A"/>
            </a:solidFill>
          </a:ln>
        </p:spPr>
      </p:pic>
      <p:pic>
        <p:nvPicPr>
          <p:cNvPr id="12" name="Picture 11" descr="4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764704"/>
            <a:ext cx="4216400" cy="2349500"/>
          </a:xfrm>
          <a:prstGeom prst="rect">
            <a:avLst/>
          </a:prstGeom>
          <a:ln>
            <a:solidFill>
              <a:srgbClr val="24517A"/>
            </a:solidFill>
          </a:ln>
        </p:spPr>
      </p:pic>
      <p:sp>
        <p:nvSpPr>
          <p:cNvPr id="14" name="Rounded Rectangle 13"/>
          <p:cNvSpPr/>
          <p:nvPr/>
        </p:nvSpPr>
        <p:spPr bwMode="auto">
          <a:xfrm>
            <a:off x="1691680" y="3068960"/>
            <a:ext cx="648072" cy="21602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04048" y="3068960"/>
            <a:ext cx="648072" cy="21602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979712" y="2564904"/>
            <a:ext cx="648072" cy="28803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pic>
        <p:nvPicPr>
          <p:cNvPr id="13" name="Picture 12" descr="5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2736"/>
            <a:ext cx="7704000" cy="46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1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6" grpId="0" animBg="1"/>
      <p:bldP spid="1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Phenotype ontologies</a:t>
            </a:r>
          </a:p>
          <a:p>
            <a:endParaRPr lang="en-US" sz="2800" dirty="0"/>
          </a:p>
          <a:p>
            <a:r>
              <a:rPr lang="en-US" sz="2800" dirty="0"/>
              <a:t>P</a:t>
            </a:r>
            <a:r>
              <a:rPr lang="en-US" sz="2800" dirty="0" smtClean="0"/>
              <a:t>henotype matching algorithms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Application to next gen sequence </a:t>
            </a:r>
            <a:r>
              <a:rPr lang="en-US" sz="2800" dirty="0" smtClean="0"/>
              <a:t>analysis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533400" y="6375400"/>
            <a:ext cx="1676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011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530600" y="3200400"/>
            <a:ext cx="267970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Phenotype similarity comparisons</a:t>
            </a:r>
          </a:p>
          <a:p>
            <a:endParaRPr lang="en-US" sz="2000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IMPC disease association pipeline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16005" y="952503"/>
            <a:ext cx="3048000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4517A"/>
                </a:solidFill>
              </a:rPr>
              <a:t>Diseases with phenotype annotations (HPO)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OMIM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Orphanet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DECIPHER</a:t>
            </a:r>
            <a:endParaRPr lang="en-US" sz="2000" dirty="0">
              <a:solidFill>
                <a:srgbClr val="24517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94300" y="1104900"/>
            <a:ext cx="2590800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4517A"/>
                </a:solidFill>
              </a:rPr>
              <a:t>Mice with phenotype annotations (MP)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MGI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IMPC</a:t>
            </a:r>
          </a:p>
          <a:p>
            <a:endParaRPr lang="en-US" sz="2000" dirty="0" smtClean="0">
              <a:solidFill>
                <a:srgbClr val="24517A"/>
              </a:solidFill>
            </a:endParaRPr>
          </a:p>
        </p:txBody>
      </p:sp>
      <p:pic>
        <p:nvPicPr>
          <p:cNvPr id="10" name="Picture 9" descr="phenodigm-ic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/>
          <a:stretch/>
        </p:blipFill>
        <p:spPr>
          <a:xfrm>
            <a:off x="5257800" y="3556000"/>
            <a:ext cx="698500" cy="55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0399" y="4770967"/>
            <a:ext cx="804333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4517A"/>
                </a:solidFill>
              </a:rPr>
              <a:t>IMPC portal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4517A"/>
                </a:solidFill>
              </a:rPr>
              <a:t>Mouse models for known disease-gene associations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4517A"/>
                </a:solidFill>
              </a:rPr>
              <a:t>Candidates for novel disease-gene associations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4517A"/>
                </a:solidFill>
              </a:rPr>
              <a:t>Suggestions for secondary phenotyping projects </a:t>
            </a:r>
          </a:p>
        </p:txBody>
      </p:sp>
      <p:sp>
        <p:nvSpPr>
          <p:cNvPr id="13" name="Right Arrow 12"/>
          <p:cNvSpPr/>
          <p:nvPr/>
        </p:nvSpPr>
        <p:spPr bwMode="auto">
          <a:xfrm rot="3157420">
            <a:off x="2718569" y="2816998"/>
            <a:ext cx="741972" cy="342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8065252">
            <a:off x="6287269" y="2791597"/>
            <a:ext cx="741972" cy="342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5400000">
            <a:off x="4607836" y="4267831"/>
            <a:ext cx="519439" cy="342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7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215792"/>
            <a:ext cx="7144082" cy="3032616"/>
          </a:xfrm>
          <a:prstGeom prst="rect">
            <a:avLst/>
          </a:prstGeom>
        </p:spPr>
      </p:pic>
      <p:pic>
        <p:nvPicPr>
          <p:cNvPr id="3" name="Picture 2" descr="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8" y="800100"/>
            <a:ext cx="7444797" cy="2368800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 bwMode="auto">
          <a:xfrm>
            <a:off x="889005" y="5679853"/>
            <a:ext cx="216024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ight Arrow 48"/>
          <p:cNvSpPr/>
          <p:nvPr/>
        </p:nvSpPr>
        <p:spPr bwMode="auto">
          <a:xfrm>
            <a:off x="888999" y="5802619"/>
            <a:ext cx="216024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Right Arrow 49"/>
          <p:cNvSpPr/>
          <p:nvPr/>
        </p:nvSpPr>
        <p:spPr bwMode="auto">
          <a:xfrm>
            <a:off x="888993" y="6060856"/>
            <a:ext cx="216024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880526" y="5942323"/>
            <a:ext cx="216024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3280826" y="5341190"/>
            <a:ext cx="216024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02733" y="3081867"/>
            <a:ext cx="3522133" cy="660400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638800" y="4470400"/>
            <a:ext cx="558800" cy="304800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825500" y="4483100"/>
            <a:ext cx="1270000" cy="355600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smtClean="0">
              <a:ln>
                <a:noFill/>
              </a:ln>
              <a:solidFill>
                <a:schemeClr val="accent6"/>
              </a:solidFill>
              <a:effectLst/>
              <a:latin typeface="Arial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5100" y="270934"/>
            <a:ext cx="8674100" cy="762000"/>
          </a:xfrm>
        </p:spPr>
        <p:txBody>
          <a:bodyPr/>
          <a:lstStyle/>
          <a:p>
            <a:pPr algn="ctr"/>
            <a:r>
              <a:rPr lang="en-US" dirty="0" smtClean="0"/>
              <a:t>First Bernard-</a:t>
            </a:r>
            <a:r>
              <a:rPr lang="en-US" dirty="0" err="1" smtClean="0"/>
              <a:t>Soulier</a:t>
            </a:r>
            <a:r>
              <a:rPr lang="en-US" dirty="0" smtClean="0"/>
              <a:t> mouse model</a:t>
            </a:r>
            <a:endParaRPr lang="en-GB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3280826" y="5468190"/>
            <a:ext cx="216024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34669" y="6282267"/>
            <a:ext cx="2451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24517A"/>
                </a:solidFill>
              </a:rPr>
              <a:t>mousephenotye.org</a:t>
            </a:r>
            <a:endParaRPr lang="en-US" sz="2000" dirty="0">
              <a:solidFill>
                <a:srgbClr val="245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UdV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1" y="3805766"/>
            <a:ext cx="2328037" cy="1800000"/>
          </a:xfrm>
          <a:prstGeom prst="rect">
            <a:avLst/>
          </a:prstGeom>
        </p:spPr>
      </p:pic>
      <p:pic>
        <p:nvPicPr>
          <p:cNvPr id="4" name="Picture 3" descr="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65501"/>
            <a:ext cx="5760000" cy="2507755"/>
          </a:xfrm>
          <a:prstGeom prst="rect">
            <a:avLst/>
          </a:prstGeom>
        </p:spPr>
      </p:pic>
      <p:pic>
        <p:nvPicPr>
          <p:cNvPr id="5" name="Picture 4" descr="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2965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73900" y="3327400"/>
            <a:ext cx="140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4517A"/>
                </a:solidFill>
              </a:rPr>
              <a:t>Spleen </a:t>
            </a:r>
            <a:r>
              <a:rPr lang="en-US" dirty="0" err="1" smtClean="0">
                <a:solidFill>
                  <a:srgbClr val="24517A"/>
                </a:solidFill>
              </a:rPr>
              <a:t>lacZ</a:t>
            </a:r>
            <a:r>
              <a:rPr lang="en-US" dirty="0" smtClean="0">
                <a:solidFill>
                  <a:srgbClr val="24517A"/>
                </a:solidFill>
              </a:rPr>
              <a:t> </a:t>
            </a:r>
            <a:endParaRPr lang="en-US" dirty="0">
              <a:solidFill>
                <a:srgbClr val="24517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0200" y="6054636"/>
            <a:ext cx="3302000" cy="3385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 smtClean="0"/>
              <a:t>Thrombocytopenia </a:t>
            </a:r>
            <a:r>
              <a:rPr lang="en-US" sz="1600" dirty="0" smtClean="0"/>
              <a:t>(MP:0003179)</a:t>
            </a:r>
            <a:r>
              <a:rPr lang="en-GB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285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bg1">
                    <a:lumMod val="90000"/>
                  </a:schemeClr>
                </a:solidFill>
              </a:rPr>
              <a:t>Phenotype ontologies</a:t>
            </a:r>
          </a:p>
          <a:p>
            <a:endParaRPr lang="en-US" sz="2800" dirty="0">
              <a:solidFill>
                <a:schemeClr val="bg1">
                  <a:lumMod val="90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P</a:t>
            </a:r>
            <a:r>
              <a:rPr lang="en-US" sz="2800" dirty="0" smtClean="0">
                <a:solidFill>
                  <a:schemeClr val="bg1">
                    <a:lumMod val="90000"/>
                  </a:schemeClr>
                </a:solidFill>
              </a:rPr>
              <a:t>henotype matching algorithms</a:t>
            </a:r>
            <a:endParaRPr lang="en-US" sz="2800" dirty="0" smtClean="0">
              <a:solidFill>
                <a:schemeClr val="bg1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Application to next gen sequence </a:t>
            </a:r>
            <a:r>
              <a:rPr lang="en-US" sz="2800" dirty="0" smtClean="0"/>
              <a:t>analysis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533400" y="6375400"/>
            <a:ext cx="1676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60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exome</a:t>
            </a:r>
            <a:r>
              <a:rPr lang="en-US" dirty="0" smtClean="0"/>
              <a:t> analysis </a:t>
            </a:r>
            <a:endParaRPr lang="en-US" sz="2400" b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13" b="22568"/>
          <a:stretch/>
        </p:blipFill>
        <p:spPr>
          <a:xfrm>
            <a:off x="1259632" y="980728"/>
            <a:ext cx="5683619" cy="5349600"/>
          </a:xfrm>
        </p:spPr>
      </p:pic>
      <p:sp>
        <p:nvSpPr>
          <p:cNvPr id="3" name="Rectangle 2"/>
          <p:cNvSpPr/>
          <p:nvPr/>
        </p:nvSpPr>
        <p:spPr bwMode="auto">
          <a:xfrm>
            <a:off x="5076056" y="3356992"/>
            <a:ext cx="2808312" cy="302433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004048" y="3920356"/>
            <a:ext cx="4139952" cy="2604988"/>
            <a:chOff x="5004048" y="3920356"/>
            <a:chExt cx="4139952" cy="2604988"/>
          </a:xfrm>
        </p:grpSpPr>
        <p:cxnSp>
          <p:nvCxnSpPr>
            <p:cNvPr id="9" name="Elbow Connector 8"/>
            <p:cNvCxnSpPr/>
            <p:nvPr/>
          </p:nvCxnSpPr>
          <p:spPr bwMode="auto">
            <a:xfrm>
              <a:off x="5004048" y="3920356"/>
              <a:ext cx="2448272" cy="936104"/>
            </a:xfrm>
            <a:prstGeom prst="bentConnector3">
              <a:avLst>
                <a:gd name="adj1" fmla="val 99280"/>
              </a:avLst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5652120" y="4894128"/>
              <a:ext cx="34918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cs typeface="Geneva" charset="0"/>
                </a:rPr>
                <a:t>Linkage data</a:t>
              </a:r>
              <a:endParaRPr lang="en-US" sz="2000" dirty="0">
                <a:solidFill>
                  <a:srgbClr val="000000"/>
                </a:solidFill>
                <a:cs typeface="Geneva" charset="0"/>
              </a:endParaRPr>
            </a:p>
            <a:p>
              <a:r>
                <a:rPr lang="en-US" sz="2000" dirty="0">
                  <a:solidFill>
                    <a:srgbClr val="000000"/>
                  </a:solidFill>
                  <a:cs typeface="Geneva" charset="0"/>
                </a:rPr>
                <a:t>Multiple </a:t>
              </a:r>
              <a:r>
                <a:rPr lang="en-US" sz="2000" dirty="0" smtClean="0">
                  <a:solidFill>
                    <a:srgbClr val="000000"/>
                  </a:solidFill>
                  <a:cs typeface="Geneva" charset="0"/>
                </a:rPr>
                <a:t>affected individuals</a:t>
              </a:r>
              <a:endParaRPr lang="en-US" sz="2000" dirty="0">
                <a:solidFill>
                  <a:srgbClr val="000000"/>
                </a:solidFill>
                <a:cs typeface="Geneva" charset="0"/>
              </a:endParaRPr>
            </a:p>
            <a:p>
              <a:r>
                <a:rPr lang="en-US" sz="2000" dirty="0" smtClean="0">
                  <a:solidFill>
                    <a:srgbClr val="000000"/>
                  </a:solidFill>
                  <a:cs typeface="Geneva" charset="0"/>
                </a:rPr>
                <a:t>De novos from trios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  <a:cs typeface="Geneva" charset="0"/>
                </a:rPr>
                <a:t>Prior knowledge of affected pathways</a:t>
              </a:r>
              <a:endParaRPr lang="en-US" sz="2000" dirty="0">
                <a:solidFill>
                  <a:srgbClr val="000000"/>
                </a:solidFill>
                <a:cs typeface="Geneva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107304" y="1196752"/>
            <a:ext cx="175272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Whole exome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4053" y="2164794"/>
            <a:ext cx="475597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Remove off-target and common variants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95536" y="3717032"/>
            <a:ext cx="4464496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Prioritize based on allele frequency and pathogenicity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34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36114"/>
            <a:ext cx="6179381" cy="53997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35470"/>
            <a:ext cx="8640960" cy="762000"/>
          </a:xfrm>
        </p:spPr>
        <p:txBody>
          <a:bodyPr/>
          <a:lstStyle/>
          <a:p>
            <a:r>
              <a:rPr lang="en-US" dirty="0" err="1" smtClean="0"/>
              <a:t>Exomiser</a:t>
            </a:r>
            <a:endParaRPr lang="en-US" sz="24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2027184" y="1107982"/>
            <a:ext cx="1752728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Whole exome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47974" y="1828062"/>
            <a:ext cx="2731938" cy="70788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Remove off-target and</a:t>
            </a:r>
          </a:p>
          <a:p>
            <a:r>
              <a:rPr lang="en-US" sz="2000" dirty="0" smtClean="0"/>
              <a:t> common variants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2692158"/>
            <a:ext cx="3068269" cy="1015663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Variant score</a:t>
            </a:r>
            <a:r>
              <a:rPr lang="en-US" sz="2000" dirty="0" smtClean="0"/>
              <a:t> from allele </a:t>
            </a:r>
          </a:p>
          <a:p>
            <a:r>
              <a:rPr lang="en-US" sz="2000" dirty="0" smtClean="0"/>
              <a:t>freq and pathogenicity</a:t>
            </a:r>
          </a:p>
          <a:p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923928" y="2868112"/>
            <a:ext cx="2849233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Phenotype score</a:t>
            </a:r>
            <a:r>
              <a:rPr lang="en-US" sz="2000" dirty="0" smtClean="0"/>
              <a:t> from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056286" y="5532408"/>
            <a:ext cx="4404146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PHIVE score</a:t>
            </a:r>
            <a:r>
              <a:rPr lang="en-US" sz="2000" dirty="0" smtClean="0"/>
              <a:t> to give final candidates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6614637" y="2868112"/>
            <a:ext cx="2493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phenotypic similarity</a:t>
            </a:r>
          </a:p>
        </p:txBody>
      </p:sp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20" y="3471546"/>
            <a:ext cx="894960" cy="356400"/>
          </a:xfrm>
          <a:prstGeom prst="rect">
            <a:avLst/>
          </a:prstGeom>
        </p:spPr>
      </p:pic>
      <p:pic>
        <p:nvPicPr>
          <p:cNvPr id="13" name="Picture 12" descr="1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4" r="19611" b="16482"/>
          <a:stretch/>
        </p:blipFill>
        <p:spPr>
          <a:xfrm>
            <a:off x="7507697" y="4467190"/>
            <a:ext cx="1384783" cy="313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7164288" y="4852398"/>
            <a:ext cx="648072" cy="2160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6804248" y="3988302"/>
            <a:ext cx="648072" cy="3600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7" name="Picture 16" descr="imag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788" y="3365630"/>
            <a:ext cx="216677" cy="431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5567412" y="3340230"/>
            <a:ext cx="2088232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8878" t="13200" r="9418" b="10353"/>
          <a:stretch/>
        </p:blipFill>
        <p:spPr>
          <a:xfrm>
            <a:off x="7747002" y="3263907"/>
            <a:ext cx="899999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ft Arrow 6"/>
          <p:cNvSpPr/>
          <p:nvPr/>
        </p:nvSpPr>
        <p:spPr>
          <a:xfrm rot="16200000">
            <a:off x="4143862" y="3641115"/>
            <a:ext cx="792088" cy="799906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50000"/>
            </a:schemeClr>
          </a:solidFill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enchmarking</a:t>
            </a:r>
            <a:endParaRPr lang="en-US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533400" y="6375400"/>
            <a:ext cx="1676400" cy="2286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/>
              <a:t> </a:t>
            </a:r>
            <a:endParaRPr lang="de-DE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111390507"/>
              </p:ext>
            </p:extLst>
          </p:nvPr>
        </p:nvGraphicFramePr>
        <p:xfrm>
          <a:off x="132907" y="206314"/>
          <a:ext cx="8892480" cy="5696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22000"/>
            <a:ext cx="2200040" cy="406800"/>
          </a:xfrm>
          <a:prstGeom prst="rect">
            <a:avLst/>
          </a:prstGeom>
        </p:spPr>
      </p:pic>
      <p:pic>
        <p:nvPicPr>
          <p:cNvPr id="17" name="Picture 16" descr="2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97648"/>
            <a:ext cx="839520" cy="763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7504" y="4464496"/>
            <a:ext cx="8829821" cy="2348879"/>
            <a:chOff x="-56562" y="667987"/>
            <a:chExt cx="2669180" cy="2133083"/>
          </a:xfrm>
        </p:grpSpPr>
        <p:sp>
          <p:nvSpPr>
            <p:cNvPr id="9" name="Rounded Rectangle 8"/>
            <p:cNvSpPr/>
            <p:nvPr/>
          </p:nvSpPr>
          <p:spPr>
            <a:xfrm>
              <a:off x="-56562" y="667987"/>
              <a:ext cx="2666354" cy="2133083"/>
            </a:xfrm>
            <a:prstGeom prst="roundRect">
              <a:avLst>
                <a:gd name="adj" fmla="val 10000"/>
              </a:avLst>
            </a:prstGeom>
            <a:solidFill>
              <a:srgbClr val="E6E6E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71216" y="770987"/>
              <a:ext cx="2541402" cy="2008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342900" lvl="0" indent="-3429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/>
                <a:buChar char="•"/>
              </a:pPr>
              <a:r>
                <a:rPr lang="en-US" dirty="0" smtClean="0">
                  <a:solidFill>
                    <a:srgbClr val="24517A"/>
                  </a:solidFill>
                </a:rPr>
                <a:t>Annotate variants</a:t>
              </a:r>
            </a:p>
            <a:p>
              <a:pPr marL="342900" lvl="0" indent="-3429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/>
                <a:buChar char="•"/>
              </a:pPr>
              <a:r>
                <a:rPr lang="en-US" dirty="0" smtClean="0">
                  <a:solidFill>
                    <a:srgbClr val="24517A"/>
                  </a:solidFill>
                </a:rPr>
                <a:t>Remove</a:t>
              </a:r>
              <a:r>
                <a:rPr lang="en-US" sz="2400" kern="1200" dirty="0" smtClean="0">
                  <a:solidFill>
                    <a:srgbClr val="24517A"/>
                  </a:solidFill>
                </a:rPr>
                <a:t> off-target, syn and common(&gt;1%) variants (plus optional inheritance model filtering)</a:t>
              </a:r>
            </a:p>
            <a:p>
              <a:pPr marL="342900" lvl="0" indent="-34290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/>
                <a:buChar char="•"/>
              </a:pPr>
              <a:r>
                <a:rPr lang="en-US" dirty="0" smtClean="0">
                  <a:solidFill>
                    <a:srgbClr val="24517A"/>
                  </a:solidFill>
                </a:rPr>
                <a:t>Prioritize based on combined score</a:t>
              </a:r>
              <a:endParaRPr lang="en-US" sz="2400" kern="1200" dirty="0">
                <a:solidFill>
                  <a:srgbClr val="24517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9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Variant and phenotype data synergistically identify causative variant </a:t>
            </a:r>
            <a:endParaRPr lang="en-US" sz="2800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2"/>
          <a:stretch>
            <a:fillRect/>
          </a:stretch>
        </p:blipFill>
        <p:spPr bwMode="auto">
          <a:xfrm>
            <a:off x="12892088" y="31249938"/>
            <a:ext cx="7680325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2"/>
          <a:stretch>
            <a:fillRect/>
          </a:stretch>
        </p:blipFill>
        <p:spPr bwMode="auto">
          <a:xfrm>
            <a:off x="21485225" y="31240413"/>
            <a:ext cx="768032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2"/>
          <a:stretch>
            <a:fillRect/>
          </a:stretch>
        </p:blipFill>
        <p:spPr bwMode="auto">
          <a:xfrm>
            <a:off x="21637625" y="31392813"/>
            <a:ext cx="768032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2"/>
          <a:stretch>
            <a:fillRect/>
          </a:stretch>
        </p:blipFill>
        <p:spPr bwMode="auto">
          <a:xfrm>
            <a:off x="21790022" y="31545212"/>
            <a:ext cx="8003837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lide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7"/>
          <a:stretch/>
        </p:blipFill>
        <p:spPr>
          <a:xfrm>
            <a:off x="0" y="1117600"/>
            <a:ext cx="9144000" cy="5740400"/>
          </a:xfrm>
          <a:prstGeom prst="rect">
            <a:avLst/>
          </a:prstGeom>
        </p:spPr>
      </p:pic>
      <p:pic>
        <p:nvPicPr>
          <p:cNvPr id="11" name="Picture 10" descr="Slide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t="27943" r="19363" b="58401"/>
          <a:stretch>
            <a:fillRect/>
          </a:stretch>
        </p:blipFill>
        <p:spPr bwMode="auto">
          <a:xfrm>
            <a:off x="17068800" y="31996063"/>
            <a:ext cx="2222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Slide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t="27943" r="19363" b="58401"/>
          <a:stretch>
            <a:fillRect/>
          </a:stretch>
        </p:blipFill>
        <p:spPr bwMode="auto">
          <a:xfrm>
            <a:off x="17183148" y="32148463"/>
            <a:ext cx="2222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lide3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8" t="27655" r="18519" b="58024"/>
          <a:stretch/>
        </p:blipFill>
        <p:spPr>
          <a:xfrm>
            <a:off x="6228184" y="1844824"/>
            <a:ext cx="2590801" cy="9821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054100" y="16256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5097"/>
            <a:ext cx="8153400" cy="762000"/>
          </a:xfrm>
        </p:spPr>
        <p:txBody>
          <a:bodyPr/>
          <a:lstStyle/>
          <a:p>
            <a:r>
              <a:rPr lang="en-US" b="1" dirty="0" smtClean="0">
                <a:solidFill>
                  <a:srgbClr val="24517A"/>
                </a:solidFill>
              </a:rPr>
              <a:t>NIH Undiagnosed Disease Program</a:t>
            </a:r>
            <a:endParaRPr lang="en-US" b="1" dirty="0">
              <a:solidFill>
                <a:srgbClr val="24517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997" y="5496261"/>
            <a:ext cx="7920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4517A"/>
                </a:solidFill>
              </a:rPr>
              <a:t>=&gt; Use of genotype, phenotype</a:t>
            </a:r>
            <a:r>
              <a:rPr lang="en-US" b="1" dirty="0">
                <a:solidFill>
                  <a:srgbClr val="24517A"/>
                </a:solidFill>
              </a:rPr>
              <a:t> </a:t>
            </a:r>
            <a:r>
              <a:rPr lang="en-US" sz="2400" b="1" dirty="0" smtClean="0">
                <a:solidFill>
                  <a:srgbClr val="24517A"/>
                </a:solidFill>
              </a:rPr>
              <a:t>and inheritance data together provide best prioritization</a:t>
            </a:r>
            <a:endParaRPr lang="en-US" sz="2400" b="1" dirty="0">
              <a:solidFill>
                <a:srgbClr val="24517A"/>
              </a:solidFill>
            </a:endParaRPr>
          </a:p>
        </p:txBody>
      </p:sp>
      <p:pic>
        <p:nvPicPr>
          <p:cNvPr id="4" name="Picture 3" descr="fig4_exo_patient_rev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066800"/>
            <a:ext cx="755557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827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into UDP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4/23 previously problematic cases received a diagnosis</a:t>
            </a:r>
          </a:p>
          <a:p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ne novel disease-gene discovery: York </a:t>
            </a:r>
            <a:r>
              <a:rPr lang="en-US" dirty="0"/>
              <a:t>Platelet syndrome </a:t>
            </a:r>
            <a:r>
              <a:rPr lang="en-US" dirty="0" smtClean="0"/>
              <a:t>and </a:t>
            </a:r>
            <a:r>
              <a:rPr lang="en-US" i="1" dirty="0" smtClean="0"/>
              <a:t>STIM1</a:t>
            </a:r>
          </a:p>
          <a:p>
            <a:endParaRPr lang="en-US" dirty="0" smtClean="0"/>
          </a:p>
          <a:p>
            <a:r>
              <a:rPr lang="en-US" dirty="0" smtClean="0"/>
              <a:t>Strong candidates identified for other cases: functional validation through mouse and </a:t>
            </a:r>
            <a:r>
              <a:rPr lang="en-US" dirty="0" err="1" smtClean="0"/>
              <a:t>zebrafish</a:t>
            </a:r>
            <a:r>
              <a:rPr lang="en-US" dirty="0" smtClean="0"/>
              <a:t> </a:t>
            </a:r>
            <a:r>
              <a:rPr lang="en-US" dirty="0" err="1" smtClean="0"/>
              <a:t>modelling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Several hundred further cases now being </a:t>
            </a:r>
            <a:r>
              <a:rPr lang="en-US" dirty="0" err="1" smtClean="0"/>
              <a:t>analysed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9208" y="6087535"/>
            <a:ext cx="600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24517A"/>
                </a:solidFill>
              </a:rPr>
              <a:t>Bone W et al. Genetics in Medicine 2015 (In Press)</a:t>
            </a:r>
            <a:endParaRPr lang="en-US" sz="2000" dirty="0">
              <a:solidFill>
                <a:srgbClr val="245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81000" y="927100"/>
            <a:ext cx="8496300" cy="1295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Ontologies as computational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6400" y="2506662"/>
            <a:ext cx="5782733" cy="4351338"/>
          </a:xfrm>
        </p:spPr>
        <p:txBody>
          <a:bodyPr/>
          <a:lstStyle/>
          <a:p>
            <a:r>
              <a:rPr lang="en-US" dirty="0" smtClean="0"/>
              <a:t>Functional </a:t>
            </a:r>
            <a:r>
              <a:rPr lang="en-US" dirty="0"/>
              <a:t>profiling in high-throughput experiments</a:t>
            </a:r>
          </a:p>
          <a:p>
            <a:r>
              <a:rPr lang="en-US" dirty="0" smtClean="0"/>
              <a:t>Network </a:t>
            </a:r>
            <a:r>
              <a:rPr lang="en-US" dirty="0"/>
              <a:t>biology</a:t>
            </a:r>
          </a:p>
          <a:p>
            <a:r>
              <a:rPr lang="en-US" dirty="0" smtClean="0"/>
              <a:t>Model</a:t>
            </a:r>
            <a:r>
              <a:rPr lang="en-US" dirty="0"/>
              <a:t>, reason and manage complex data </a:t>
            </a:r>
            <a:r>
              <a:rPr lang="en-US" dirty="0" smtClean="0"/>
              <a:t>systems</a:t>
            </a:r>
            <a:endParaRPr lang="en-US" dirty="0"/>
          </a:p>
          <a:p>
            <a:r>
              <a:rPr lang="en-US" dirty="0" smtClean="0"/>
              <a:t>Natural </a:t>
            </a:r>
            <a:r>
              <a:rPr lang="en-US" dirty="0"/>
              <a:t>Language </a:t>
            </a:r>
            <a:r>
              <a:rPr lang="en-US" dirty="0" smtClean="0"/>
              <a:t>Processing (NLP)</a:t>
            </a:r>
            <a:endParaRPr lang="en-US" dirty="0"/>
          </a:p>
          <a:p>
            <a:r>
              <a:rPr lang="en-US" dirty="0" smtClean="0"/>
              <a:t>et cetera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3700" y="982134"/>
            <a:ext cx="851323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Ontologies are used for myriad applications in biomedical research </a:t>
            </a:r>
            <a:r>
              <a:rPr lang="en-US" dirty="0" smtClean="0"/>
              <a:t>and translational </a:t>
            </a:r>
            <a:r>
              <a:rPr lang="en-US" dirty="0"/>
              <a:t>applications. The greatest common denominator is: </a:t>
            </a:r>
            <a:r>
              <a:rPr lang="en-US" b="1" dirty="0" smtClean="0"/>
              <a:t>Compute over human </a:t>
            </a:r>
            <a:r>
              <a:rPr lang="en-US" b="1" dirty="0"/>
              <a:t>knowledge</a:t>
            </a:r>
            <a:r>
              <a:rPr lang="en-US" b="1" dirty="0" smtClean="0"/>
              <a:t>!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67" y="2540022"/>
            <a:ext cx="2160000" cy="33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16" t="32105" r="579" b="40460"/>
          <a:stretch/>
        </p:blipFill>
        <p:spPr>
          <a:xfrm>
            <a:off x="533400" y="1117602"/>
            <a:ext cx="7996597" cy="5220000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8820" y="215900"/>
            <a:ext cx="8640960" cy="762000"/>
          </a:xfrm>
        </p:spPr>
        <p:txBody>
          <a:bodyPr/>
          <a:lstStyle/>
          <a:p>
            <a:r>
              <a:rPr lang="en-US" sz="3200" dirty="0" smtClean="0"/>
              <a:t>UDP930/929 diagnosed with a </a:t>
            </a:r>
            <a:r>
              <a:rPr lang="en-US" sz="3200" i="1" dirty="0" smtClean="0"/>
              <a:t>SMS</a:t>
            </a:r>
            <a:r>
              <a:rPr lang="en-US" sz="3200" dirty="0" smtClean="0"/>
              <a:t> mutation 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25" y="1157024"/>
            <a:ext cx="1141746" cy="32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12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20" y="215900"/>
            <a:ext cx="8640960" cy="762000"/>
          </a:xfrm>
        </p:spPr>
        <p:txBody>
          <a:bodyPr/>
          <a:lstStyle/>
          <a:p>
            <a:r>
              <a:rPr lang="en-US" dirty="0" smtClean="0"/>
              <a:t>York platelet syndrome and </a:t>
            </a:r>
            <a:r>
              <a:rPr lang="en-US" i="1" dirty="0" smtClean="0"/>
              <a:t>STIM1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7" y="2019300"/>
            <a:ext cx="3240000" cy="2094194"/>
          </a:xfrm>
        </p:spPr>
      </p:pic>
      <p:sp>
        <p:nvSpPr>
          <p:cNvPr id="6" name="TextBox 5"/>
          <p:cNvSpPr txBox="1"/>
          <p:nvPr/>
        </p:nvSpPr>
        <p:spPr>
          <a:xfrm>
            <a:off x="182508" y="4080935"/>
            <a:ext cx="489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Markello</a:t>
            </a:r>
            <a:r>
              <a:rPr lang="en-US" sz="1200" dirty="0" smtClean="0"/>
              <a:t> T et al. Molecular </a:t>
            </a:r>
            <a:r>
              <a:rPr lang="en-US" sz="1200" dirty="0"/>
              <a:t>Genetics and </a:t>
            </a:r>
            <a:r>
              <a:rPr lang="en-US" sz="1200" dirty="0" smtClean="0"/>
              <a:t>Metabolism 2015</a:t>
            </a:r>
            <a:r>
              <a:rPr lang="en-US" sz="1200" dirty="0"/>
              <a:t>, </a:t>
            </a:r>
            <a:r>
              <a:rPr lang="en-US" sz="1200" dirty="0" smtClean="0"/>
              <a:t>114: 474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7" name="Picture 6" descr="fetch_pixels.cg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70" y="1892300"/>
            <a:ext cx="3063530" cy="223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70500" y="4105702"/>
            <a:ext cx="3467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Grosse J, J </a:t>
            </a:r>
            <a:r>
              <a:rPr lang="en-US" sz="1200" dirty="0" err="1"/>
              <a:t>Clin</a:t>
            </a:r>
            <a:r>
              <a:rPr lang="en-US" sz="1200" dirty="0"/>
              <a:t> Invest </a:t>
            </a:r>
            <a:r>
              <a:rPr lang="en-US" sz="1200" dirty="0" smtClean="0"/>
              <a:t>2007 117: 3540</a:t>
            </a:r>
            <a:r>
              <a:rPr lang="en-US" sz="1200" dirty="0"/>
              <a:t>-50</a:t>
            </a:r>
          </a:p>
        </p:txBody>
      </p:sp>
      <p:pic>
        <p:nvPicPr>
          <p:cNvPr id="3" name="Picture 2" descr="mgi_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028700"/>
            <a:ext cx="1460500" cy="774700"/>
          </a:xfrm>
          <a:prstGeom prst="rect">
            <a:avLst/>
          </a:prstGeom>
        </p:spPr>
      </p:pic>
      <p:pic>
        <p:nvPicPr>
          <p:cNvPr id="9" name="Picture 8" descr="imag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1016001"/>
            <a:ext cx="433358" cy="863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900" y="4848136"/>
            <a:ext cx="3124200" cy="5847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/>
              <a:t>Impaired </a:t>
            </a:r>
            <a:r>
              <a:rPr lang="en-US" sz="1600" dirty="0" smtClean="0"/>
              <a:t>platelet</a:t>
            </a:r>
            <a:r>
              <a:rPr lang="en-GB" sz="1600" dirty="0"/>
              <a:t> </a:t>
            </a:r>
            <a:r>
              <a:rPr lang="en-GB" sz="1600" dirty="0" smtClean="0"/>
              <a:t>a</a:t>
            </a:r>
            <a:r>
              <a:rPr lang="en-US" sz="1600" dirty="0" err="1" smtClean="0"/>
              <a:t>ggregation</a:t>
            </a:r>
            <a:endParaRPr lang="en-GB" sz="1600" dirty="0"/>
          </a:p>
          <a:p>
            <a:r>
              <a:rPr lang="en-US" sz="1600" dirty="0"/>
              <a:t>(HP:0003540)</a:t>
            </a:r>
            <a:r>
              <a:rPr lang="en-GB" sz="1600" dirty="0"/>
              <a:t> 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42900" y="5953036"/>
            <a:ext cx="3124200" cy="3385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 err="1" smtClean="0"/>
              <a:t>Thromocytopenia</a:t>
            </a:r>
            <a:r>
              <a:rPr lang="en-GB" sz="1600" dirty="0" smtClean="0"/>
              <a:t> </a:t>
            </a:r>
            <a:r>
              <a:rPr lang="en-US" sz="1600" dirty="0" smtClean="0"/>
              <a:t>(HP:0001873)</a:t>
            </a:r>
            <a:r>
              <a:rPr lang="en-GB" sz="1600" dirty="0" smtClean="0"/>
              <a:t> 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5588000" y="4860836"/>
            <a:ext cx="3035300" cy="5847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/>
              <a:t>Abnormal platelet</a:t>
            </a:r>
            <a:r>
              <a:rPr lang="en-GB" sz="1600" dirty="0" smtClean="0"/>
              <a:t> a</a:t>
            </a:r>
            <a:r>
              <a:rPr lang="en-US" sz="1600" dirty="0" err="1" smtClean="0"/>
              <a:t>ctivation</a:t>
            </a:r>
            <a:endParaRPr lang="en-GB" sz="1600" dirty="0"/>
          </a:p>
          <a:p>
            <a:r>
              <a:rPr lang="en-US" sz="1600" dirty="0" smtClean="0"/>
              <a:t>(MP:0006298)</a:t>
            </a:r>
            <a:r>
              <a:rPr lang="en-GB" sz="1600" dirty="0" smtClean="0"/>
              <a:t> 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5588000" y="5965736"/>
            <a:ext cx="3302000" cy="3385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 smtClean="0"/>
              <a:t>Thrombocytopenia </a:t>
            </a:r>
            <a:r>
              <a:rPr lang="en-US" sz="1600" dirty="0" smtClean="0"/>
              <a:t>(MP:0003179)</a:t>
            </a:r>
            <a:r>
              <a:rPr lang="en-GB" sz="1600" dirty="0" smtClean="0"/>
              <a:t> </a:t>
            </a:r>
            <a:endParaRPr lang="en-US" sz="1600" dirty="0"/>
          </a:p>
        </p:txBody>
      </p:sp>
      <p:cxnSp>
        <p:nvCxnSpPr>
          <p:cNvPr id="18" name="Straight Connector 17"/>
          <p:cNvCxnSpPr>
            <a:stCxn id="5" idx="3"/>
          </p:cNvCxnSpPr>
          <p:nvPr/>
        </p:nvCxnSpPr>
        <p:spPr bwMode="auto">
          <a:xfrm flipV="1">
            <a:off x="3467100" y="4787900"/>
            <a:ext cx="1104900" cy="3526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endCxn id="15" idx="1"/>
          </p:cNvCxnSpPr>
          <p:nvPr/>
        </p:nvCxnSpPr>
        <p:spPr bwMode="auto">
          <a:xfrm>
            <a:off x="4546600" y="4787900"/>
            <a:ext cx="1041400" cy="3653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3467100" y="5765800"/>
            <a:ext cx="1104900" cy="3526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4546600" y="5765800"/>
            <a:ext cx="1041400" cy="3653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5" name="Picture 24" descr="udp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68401"/>
            <a:ext cx="2735061" cy="6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188640"/>
            <a:ext cx="9144000" cy="7620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ontribution of species and PPA</a:t>
            </a:r>
            <a:endParaRPr lang="en-US" dirty="0"/>
          </a:p>
        </p:txBody>
      </p:sp>
      <p:pic>
        <p:nvPicPr>
          <p:cNvPr id="4" name="Content Placeholder 3" descr="Slide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11724" r="1040" b="3101"/>
          <a:stretch/>
        </p:blipFill>
        <p:spPr>
          <a:xfrm>
            <a:off x="375872" y="1219203"/>
            <a:ext cx="8228576" cy="5297120"/>
          </a:xfrm>
        </p:spPr>
      </p:pic>
    </p:spTree>
    <p:extLst>
      <p:ext uri="{BB962C8B-B14F-4D97-AF65-F5344CB8AC3E}">
        <p14:creationId xmlns:p14="http://schemas.microsoft.com/office/powerpoint/2010/main" val="243705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4712"/>
            <a:ext cx="8640960" cy="762000"/>
          </a:xfrm>
        </p:spPr>
        <p:txBody>
          <a:bodyPr/>
          <a:lstStyle/>
          <a:p>
            <a:r>
              <a:rPr lang="en-US" sz="2800" dirty="0" smtClean="0"/>
              <a:t>But what about non-coding mutations?</a:t>
            </a:r>
            <a:endParaRPr lang="en-US" sz="2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95536" y="764704"/>
          <a:ext cx="8424936" cy="601196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212468"/>
                <a:gridCol w="4212468"/>
              </a:tblGrid>
              <a:tr h="56003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Category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Literature</a:t>
                      </a:r>
                      <a:r>
                        <a:rPr lang="en-US" sz="2400" baseline="0" dirty="0" smtClean="0"/>
                        <a:t> curated variants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03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Enhancer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38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03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Promoter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128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03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5’UTR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smtClean="0"/>
                        <a:t>Transcription</a:t>
                      </a:r>
                      <a:r>
                        <a:rPr lang="en-US" sz="1800" baseline="0" dirty="0" smtClean="0"/>
                        <a:t> (core promoter)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en-GB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pstream</a:t>
                      </a:r>
                      <a:r>
                        <a:rPr lang="en-GB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ORF</a:t>
                      </a:r>
                      <a:endParaRPr lang="en-GB" sz="1800" dirty="0" smtClean="0">
                        <a:effectLst/>
                      </a:endParaRP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GB" sz="1800" dirty="0" smtClean="0">
                          <a:effectLst/>
                        </a:rPr>
                        <a:t>Secondary structure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GB" sz="1800" dirty="0" err="1" smtClean="0">
                          <a:effectLst/>
                        </a:rPr>
                        <a:t>Kozak</a:t>
                      </a:r>
                      <a:r>
                        <a:rPr lang="en-GB" sz="1800" dirty="0" smtClean="0">
                          <a:effectLst/>
                        </a:rPr>
                        <a:t> sequence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145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smtClean="0"/>
                        <a:t>55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smtClean="0"/>
                        <a:t>38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smtClean="0"/>
                        <a:t>35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smtClean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03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3’UTR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err="1" smtClean="0"/>
                        <a:t>Polyadenylation</a:t>
                      </a:r>
                      <a:endParaRPr lang="en-US" sz="1800" dirty="0" smtClean="0"/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err="1" smtClean="0"/>
                        <a:t>miRNA</a:t>
                      </a:r>
                      <a:r>
                        <a:rPr lang="en-US" sz="1800" dirty="0" smtClean="0"/>
                        <a:t> binding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smtClean="0"/>
                        <a:t>Secondary structure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37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smtClean="0"/>
                        <a:t>15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smtClean="0"/>
                        <a:t>5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en-US" sz="1800" dirty="0" smtClean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034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non-coding RNA gene</a:t>
                      </a:r>
                      <a:r>
                        <a:rPr lang="en-GB" sz="1800" dirty="0" smtClean="0">
                          <a:effectLst/>
                        </a:rPr>
                        <a:t>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59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034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MicroRNA gene</a:t>
                      </a:r>
                      <a:r>
                        <a:rPr lang="en-GB" sz="1800" dirty="0" smtClean="0">
                          <a:effectLst/>
                        </a:rPr>
                        <a:t>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034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Imprinting control region</a:t>
                      </a:r>
                      <a:r>
                        <a:rPr lang="en-GB" sz="1800" dirty="0" smtClean="0">
                          <a:effectLst/>
                        </a:rPr>
                        <a:t> 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5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Mendelian</a:t>
            </a:r>
            <a:r>
              <a:rPr lang="en-US" dirty="0" smtClean="0"/>
              <a:t> regulatory mutations</a:t>
            </a:r>
            <a:endParaRPr lang="en-US" dirty="0"/>
          </a:p>
        </p:txBody>
      </p:sp>
      <p:pic>
        <p:nvPicPr>
          <p:cNvPr id="4" name="Content Placeholder 3" descr="fracRareCommon_GCContent_DnaseClusteredScore_verPhyloP46way_EncH3K4Me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3" r="-3199"/>
          <a:stretch/>
        </p:blipFill>
        <p:spPr>
          <a:xfrm>
            <a:off x="118532" y="1844824"/>
            <a:ext cx="4724401" cy="435133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5158" y="1628800"/>
            <a:ext cx="4351338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of </a:t>
            </a:r>
            <a:r>
              <a:rPr lang="en-US" dirty="0" err="1" smtClean="0"/>
              <a:t>REgulatory</a:t>
            </a:r>
            <a:r>
              <a:rPr lang="en-US" dirty="0" smtClean="0"/>
              <a:t> </a:t>
            </a:r>
            <a:r>
              <a:rPr lang="en-US" dirty="0" err="1" smtClean="0"/>
              <a:t>Mendelian</a:t>
            </a:r>
            <a:r>
              <a:rPr lang="en-US" dirty="0" smtClean="0"/>
              <a:t> Mutation (REMM) score</a:t>
            </a:r>
            <a:endParaRPr lang="en-US" dirty="0"/>
          </a:p>
        </p:txBody>
      </p:sp>
      <p:pic>
        <p:nvPicPr>
          <p:cNvPr id="5" name="Picture 4" descr="smote-va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949860"/>
            <a:ext cx="9144000" cy="37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REMM score</a:t>
            </a:r>
            <a:endParaRPr lang="en-US" dirty="0"/>
          </a:p>
        </p:txBody>
      </p:sp>
      <p:pic>
        <p:nvPicPr>
          <p:cNvPr id="4" name="Content Placeholder 3" descr="ROC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2" r="-103"/>
          <a:stretch/>
        </p:blipFill>
        <p:spPr>
          <a:xfrm>
            <a:off x="179512" y="1412776"/>
            <a:ext cx="4470401" cy="435133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3150" y="1412776"/>
            <a:ext cx="4351338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762000"/>
          </a:xfrm>
        </p:spPr>
        <p:txBody>
          <a:bodyPr/>
          <a:lstStyle/>
          <a:p>
            <a:r>
              <a:rPr lang="en-US" dirty="0" err="1" smtClean="0"/>
              <a:t>Genomiser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1021977"/>
            <a:ext cx="7200000" cy="5400000"/>
          </a:xfrm>
        </p:spPr>
      </p:pic>
    </p:spTree>
    <p:extLst>
      <p:ext uri="{BB962C8B-B14F-4D97-AF65-F5344CB8AC3E}">
        <p14:creationId xmlns:p14="http://schemas.microsoft.com/office/powerpoint/2010/main" val="4714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46720"/>
            <a:ext cx="8640960" cy="762000"/>
          </a:xfrm>
        </p:spPr>
        <p:txBody>
          <a:bodyPr/>
          <a:lstStyle/>
          <a:p>
            <a:r>
              <a:rPr lang="en-US" dirty="0" smtClean="0"/>
              <a:t>Known </a:t>
            </a:r>
            <a:r>
              <a:rPr lang="en-US" dirty="0" err="1" smtClean="0"/>
              <a:t>Mendelian</a:t>
            </a:r>
            <a:r>
              <a:rPr lang="en-US" dirty="0" smtClean="0"/>
              <a:t> regulatory mutations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6" y="837377"/>
            <a:ext cx="7967998" cy="5975999"/>
          </a:xfrm>
        </p:spPr>
      </p:pic>
    </p:spTree>
    <p:extLst>
      <p:ext uri="{BB962C8B-B14F-4D97-AF65-F5344CB8AC3E}">
        <p14:creationId xmlns:p14="http://schemas.microsoft.com/office/powerpoint/2010/main" val="16573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Exomiser</a:t>
            </a:r>
            <a:r>
              <a:rPr lang="en-US" dirty="0" smtClean="0"/>
              <a:t> software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3"/>
            <a:ext cx="8153400" cy="4351338"/>
          </a:xfrm>
        </p:spPr>
        <p:txBody>
          <a:bodyPr/>
          <a:lstStyle/>
          <a:p>
            <a:endParaRPr lang="en-US" b="1" dirty="0" smtClean="0"/>
          </a:p>
          <a:p>
            <a:r>
              <a:rPr lang="en-US" b="1" dirty="0"/>
              <a:t>How-To guide</a:t>
            </a:r>
            <a:r>
              <a:rPr lang="en-US" dirty="0" smtClean="0"/>
              <a:t>: Smedley D et al </a:t>
            </a:r>
            <a:r>
              <a:rPr lang="en-US" i="1" dirty="0"/>
              <a:t>Nature Protocols</a:t>
            </a:r>
            <a:r>
              <a:rPr lang="en-US" b="1" dirty="0"/>
              <a:t> </a:t>
            </a:r>
            <a:r>
              <a:rPr lang="en-US" dirty="0" smtClean="0"/>
              <a:t>2015 </a:t>
            </a:r>
            <a:r>
              <a:rPr lang="en-US" b="1" dirty="0"/>
              <a:t>10</a:t>
            </a:r>
            <a:r>
              <a:rPr lang="en-US" dirty="0"/>
              <a:t>(12):2004-15</a:t>
            </a:r>
            <a:r>
              <a:rPr lang="en-US" dirty="0" smtClean="0"/>
              <a:t> </a:t>
            </a:r>
            <a:r>
              <a:rPr lang="en-US" b="1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PHIVE</a:t>
            </a:r>
            <a:r>
              <a:rPr lang="en-US" dirty="0" smtClean="0"/>
              <a:t>: Robinson PN</a:t>
            </a:r>
            <a:r>
              <a:rPr lang="en-US" dirty="0"/>
              <a:t> </a:t>
            </a:r>
            <a:r>
              <a:rPr lang="en-US" dirty="0" smtClean="0"/>
              <a:t>et al. </a:t>
            </a:r>
            <a:r>
              <a:rPr lang="it-IT" i="1" dirty="0" err="1" smtClean="0"/>
              <a:t>Genome</a:t>
            </a:r>
            <a:r>
              <a:rPr lang="it-IT" i="1" dirty="0" smtClean="0"/>
              <a:t> </a:t>
            </a:r>
            <a:r>
              <a:rPr lang="it-IT" i="1" dirty="0" err="1" smtClean="0"/>
              <a:t>Research</a:t>
            </a:r>
            <a:r>
              <a:rPr lang="it-IT" i="1" dirty="0" smtClean="0"/>
              <a:t> </a:t>
            </a:r>
            <a:r>
              <a:rPr lang="it-IT" dirty="0" smtClean="0"/>
              <a:t>2014. </a:t>
            </a:r>
            <a:r>
              <a:rPr lang="it-IT" b="1" dirty="0"/>
              <a:t>24</a:t>
            </a:r>
            <a:r>
              <a:rPr lang="it-IT" dirty="0"/>
              <a:t>(2):340-</a:t>
            </a:r>
            <a:r>
              <a:rPr lang="it-IT" dirty="0" smtClean="0"/>
              <a:t>8. </a:t>
            </a:r>
          </a:p>
          <a:p>
            <a:r>
              <a:rPr lang="en-US" b="1" dirty="0" err="1"/>
              <a:t>hiPHIVE</a:t>
            </a:r>
            <a:r>
              <a:rPr lang="en-US" b="1" dirty="0"/>
              <a:t>: </a:t>
            </a:r>
            <a:r>
              <a:rPr lang="en-US" dirty="0"/>
              <a:t>Bone W et al. </a:t>
            </a:r>
            <a:r>
              <a:rPr lang="en-US" i="1" dirty="0"/>
              <a:t>Genetics in Medicine </a:t>
            </a:r>
            <a:r>
              <a:rPr lang="en-US" dirty="0"/>
              <a:t>2015 </a:t>
            </a:r>
            <a:r>
              <a:rPr lang="en-US" dirty="0" smtClean="0"/>
              <a:t>(In Press)</a:t>
            </a:r>
          </a:p>
          <a:p>
            <a:r>
              <a:rPr lang="en-US" b="1" dirty="0" err="1"/>
              <a:t>PhenIX</a:t>
            </a:r>
            <a:r>
              <a:rPr lang="en-US" dirty="0"/>
              <a:t>: </a:t>
            </a:r>
            <a:r>
              <a:rPr lang="en-US" dirty="0" err="1"/>
              <a:t>Zemojtel</a:t>
            </a:r>
            <a:r>
              <a:rPr lang="en-US" dirty="0"/>
              <a:t> T et al. </a:t>
            </a:r>
            <a:r>
              <a:rPr lang="en-US" i="1" dirty="0"/>
              <a:t>Science Translational </a:t>
            </a:r>
            <a:r>
              <a:rPr lang="en-US" i="1" dirty="0" smtClean="0"/>
              <a:t>Medicine</a:t>
            </a:r>
            <a:r>
              <a:rPr lang="en-US" dirty="0"/>
              <a:t> </a:t>
            </a:r>
            <a:r>
              <a:rPr lang="en-US" dirty="0" smtClean="0"/>
              <a:t>2014. </a:t>
            </a:r>
            <a:r>
              <a:rPr lang="en-US" b="1" dirty="0"/>
              <a:t>6</a:t>
            </a:r>
            <a:r>
              <a:rPr lang="en-US" dirty="0"/>
              <a:t>(252</a:t>
            </a:r>
            <a:r>
              <a:rPr lang="en-US" dirty="0" smtClean="0"/>
              <a:t>).</a:t>
            </a:r>
          </a:p>
          <a:p>
            <a:r>
              <a:rPr lang="en-US" b="1" dirty="0" err="1" smtClean="0"/>
              <a:t>ExomeWalker</a:t>
            </a:r>
            <a:r>
              <a:rPr lang="en-US" dirty="0" smtClean="0"/>
              <a:t>: Smedley </a:t>
            </a:r>
            <a:r>
              <a:rPr lang="en-US" dirty="0"/>
              <a:t>D et al. </a:t>
            </a:r>
            <a:r>
              <a:rPr lang="en-US" i="1" dirty="0" smtClean="0"/>
              <a:t>Bioinformatics</a:t>
            </a:r>
            <a:r>
              <a:rPr lang="en-US" dirty="0" smtClean="0"/>
              <a:t> 2014 </a:t>
            </a:r>
            <a:r>
              <a:rPr lang="en-US" b="1" dirty="0"/>
              <a:t>30</a:t>
            </a:r>
            <a:r>
              <a:rPr lang="en-US" dirty="0"/>
              <a:t>(22):</a:t>
            </a:r>
            <a:r>
              <a:rPr lang="en-US" dirty="0" smtClean="0"/>
              <a:t>3215.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77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215900" y="876300"/>
            <a:ext cx="8559800" cy="13335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phenotype ontology?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4" y="2247901"/>
            <a:ext cx="8153400" cy="4351338"/>
          </a:xfrm>
        </p:spPr>
        <p:txBody>
          <a:bodyPr/>
          <a:lstStyle/>
          <a:p>
            <a:r>
              <a:rPr lang="en-US" dirty="0"/>
              <a:t>A medical phenotype ontology describes the individual manifestations of diseases: </a:t>
            </a:r>
            <a:endParaRPr lang="en-US" dirty="0" smtClean="0"/>
          </a:p>
          <a:p>
            <a:pPr lvl="1"/>
            <a:r>
              <a:rPr lang="en-US" dirty="0" smtClean="0"/>
              <a:t>Signs </a:t>
            </a:r>
          </a:p>
          <a:p>
            <a:pPr lvl="1"/>
            <a:r>
              <a:rPr lang="en-US" dirty="0" smtClean="0"/>
              <a:t>Symptoms 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aboratory </a:t>
            </a:r>
            <a:r>
              <a:rPr lang="en-US" dirty="0"/>
              <a:t>findings </a:t>
            </a:r>
            <a:endParaRPr lang="en-US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maging </a:t>
            </a:r>
            <a:r>
              <a:rPr lang="en-US" dirty="0"/>
              <a:t>studies </a:t>
            </a:r>
          </a:p>
          <a:p>
            <a:r>
              <a:rPr lang="en-US" dirty="0"/>
              <a:t>Deep phenotype: The precise and comprehensive analysis of phenotypic abnormalities </a:t>
            </a:r>
          </a:p>
          <a:p>
            <a:r>
              <a:rPr lang="en-US" dirty="0"/>
              <a:t>Individual components of disease rather than ”gestalt” 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Robinson RN (</a:t>
            </a:r>
            <a:r>
              <a:rPr lang="en-US" sz="1800" dirty="0"/>
              <a:t>2012) Deep </a:t>
            </a:r>
            <a:r>
              <a:rPr lang="en-US" sz="1800" dirty="0" err="1"/>
              <a:t>phenotyping</a:t>
            </a:r>
            <a:r>
              <a:rPr lang="en-US" sz="1800" dirty="0"/>
              <a:t> for precision medicine. </a:t>
            </a:r>
            <a:r>
              <a:rPr lang="en-US" sz="1800" i="1" dirty="0"/>
              <a:t>Hum </a:t>
            </a:r>
            <a:r>
              <a:rPr lang="en-US" sz="1800" i="1" dirty="0" err="1"/>
              <a:t>Mutat</a:t>
            </a:r>
            <a:r>
              <a:rPr lang="en-US" sz="1800" dirty="0"/>
              <a:t> </a:t>
            </a:r>
            <a:r>
              <a:rPr lang="en-US" sz="1800" b="1" dirty="0"/>
              <a:t>33</a:t>
            </a:r>
            <a:r>
              <a:rPr lang="en-US" sz="1800" dirty="0"/>
              <a:t>: 777–780 (Special Issue of Human Mutation on Deep </a:t>
            </a:r>
            <a:r>
              <a:rPr lang="en-US" sz="1800" dirty="0" err="1"/>
              <a:t>Phenotyping</a:t>
            </a:r>
            <a:r>
              <a:rPr lang="en-US" sz="1800" dirty="0"/>
              <a:t>)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066" y="960967"/>
            <a:ext cx="8665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Precise language (and thinking), interoperability,</a:t>
            </a:r>
          </a:p>
          <a:p>
            <a:r>
              <a:rPr lang="en-US" dirty="0"/>
              <a:t>improved database models to reliably capture and interpret phenotype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5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eXtasy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41" y="1049865"/>
            <a:ext cx="5206610" cy="5040000"/>
          </a:xfrm>
        </p:spPr>
      </p:pic>
      <p:sp>
        <p:nvSpPr>
          <p:cNvPr id="5" name="TextBox 4"/>
          <p:cNvSpPr txBox="1"/>
          <p:nvPr/>
        </p:nvSpPr>
        <p:spPr>
          <a:xfrm>
            <a:off x="1186372" y="6273802"/>
            <a:ext cx="5936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24517A"/>
                </a:solidFill>
              </a:rPr>
              <a:t>Sifrim</a:t>
            </a:r>
            <a:r>
              <a:rPr lang="en-US" sz="2000" dirty="0" smtClean="0">
                <a:solidFill>
                  <a:srgbClr val="24517A"/>
                </a:solidFill>
              </a:rPr>
              <a:t> A </a:t>
            </a:r>
            <a:r>
              <a:rPr lang="en-US" sz="2000" i="1" dirty="0" smtClean="0">
                <a:solidFill>
                  <a:srgbClr val="24517A"/>
                </a:solidFill>
              </a:rPr>
              <a:t>et al</a:t>
            </a:r>
            <a:r>
              <a:rPr lang="en-US" sz="2000" dirty="0" smtClean="0">
                <a:solidFill>
                  <a:srgbClr val="24517A"/>
                </a:solidFill>
              </a:rPr>
              <a:t>. </a:t>
            </a:r>
            <a:r>
              <a:rPr lang="en-US" sz="2000" i="1" dirty="0" smtClean="0">
                <a:solidFill>
                  <a:srgbClr val="24517A"/>
                </a:solidFill>
              </a:rPr>
              <a:t>Nature Methods</a:t>
            </a:r>
            <a:r>
              <a:rPr lang="en-US" sz="2000" dirty="0" smtClean="0">
                <a:solidFill>
                  <a:srgbClr val="24517A"/>
                </a:solidFill>
              </a:rPr>
              <a:t> 2013, </a:t>
            </a:r>
            <a:r>
              <a:rPr lang="en-US" sz="2000" b="1" dirty="0" smtClean="0">
                <a:solidFill>
                  <a:srgbClr val="24517A"/>
                </a:solidFill>
              </a:rPr>
              <a:t>10</a:t>
            </a:r>
            <a:r>
              <a:rPr lang="en-US" sz="2000" dirty="0" smtClean="0">
                <a:solidFill>
                  <a:srgbClr val="24517A"/>
                </a:solidFill>
              </a:rPr>
              <a:t>:1083-1084</a:t>
            </a:r>
          </a:p>
        </p:txBody>
      </p:sp>
    </p:spTree>
    <p:extLst>
      <p:ext uri="{BB962C8B-B14F-4D97-AF65-F5344CB8AC3E}">
        <p14:creationId xmlns:p14="http://schemas.microsoft.com/office/powerpoint/2010/main" val="1368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Phevor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57" y="1066800"/>
            <a:ext cx="7133385" cy="5040000"/>
          </a:xfrm>
        </p:spPr>
      </p:pic>
      <p:sp>
        <p:nvSpPr>
          <p:cNvPr id="5" name="TextBox 4"/>
          <p:cNvSpPr txBox="1"/>
          <p:nvPr/>
        </p:nvSpPr>
        <p:spPr>
          <a:xfrm>
            <a:off x="1022757" y="6239935"/>
            <a:ext cx="7791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24517A"/>
                </a:solidFill>
              </a:rPr>
              <a:t>Singleton MV et al. </a:t>
            </a:r>
            <a:r>
              <a:rPr lang="en-US" sz="2000" i="1" dirty="0" smtClean="0">
                <a:solidFill>
                  <a:srgbClr val="24517A"/>
                </a:solidFill>
              </a:rPr>
              <a:t>American </a:t>
            </a:r>
            <a:r>
              <a:rPr lang="en-US" sz="2000" i="1" dirty="0" err="1" smtClean="0">
                <a:solidFill>
                  <a:srgbClr val="24517A"/>
                </a:solidFill>
              </a:rPr>
              <a:t>Jol</a:t>
            </a:r>
            <a:r>
              <a:rPr lang="en-US" sz="2000" i="1" dirty="0" smtClean="0">
                <a:solidFill>
                  <a:srgbClr val="24517A"/>
                </a:solidFill>
              </a:rPr>
              <a:t> Human Genetics </a:t>
            </a:r>
            <a:r>
              <a:rPr lang="en-US" sz="2000" dirty="0" smtClean="0">
                <a:solidFill>
                  <a:srgbClr val="24517A"/>
                </a:solidFill>
              </a:rPr>
              <a:t>2014, 4:599-610</a:t>
            </a:r>
          </a:p>
        </p:txBody>
      </p:sp>
    </p:spTree>
    <p:extLst>
      <p:ext uri="{BB962C8B-B14F-4D97-AF65-F5344CB8AC3E}">
        <p14:creationId xmlns:p14="http://schemas.microsoft.com/office/powerpoint/2010/main" val="6355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Phen</a:t>
            </a:r>
            <a:r>
              <a:rPr lang="en-US" dirty="0" smtClean="0"/>
              <a:t>-Gen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5347" y="6104468"/>
            <a:ext cx="7201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24517A"/>
                </a:solidFill>
              </a:rPr>
              <a:t>Javed</a:t>
            </a:r>
            <a:r>
              <a:rPr lang="en-US" sz="2000" dirty="0" smtClean="0">
                <a:solidFill>
                  <a:srgbClr val="24517A"/>
                </a:solidFill>
              </a:rPr>
              <a:t> A, Agrawal S &amp; Ng PC. </a:t>
            </a:r>
            <a:r>
              <a:rPr lang="en-US" sz="2000" i="1" dirty="0" smtClean="0">
                <a:solidFill>
                  <a:srgbClr val="24517A"/>
                </a:solidFill>
              </a:rPr>
              <a:t>Nature Methods</a:t>
            </a:r>
            <a:r>
              <a:rPr lang="en-US" sz="2000" dirty="0" smtClean="0">
                <a:solidFill>
                  <a:srgbClr val="24517A"/>
                </a:solidFill>
              </a:rPr>
              <a:t> 2014, 11:935-7</a:t>
            </a:r>
          </a:p>
          <a:p>
            <a:endParaRPr lang="en-US" sz="2000" dirty="0">
              <a:solidFill>
                <a:srgbClr val="24517A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73" y="1219200"/>
            <a:ext cx="5187454" cy="4351338"/>
          </a:xfrm>
        </p:spPr>
      </p:pic>
    </p:spTree>
    <p:extLst>
      <p:ext uri="{BB962C8B-B14F-4D97-AF65-F5344CB8AC3E}">
        <p14:creationId xmlns:p14="http://schemas.microsoft.com/office/powerpoint/2010/main" val="11792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other phenotype-based variant analysis software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60"/>
          <a:stretch/>
        </p:blipFill>
        <p:spPr>
          <a:xfrm>
            <a:off x="486834" y="1660716"/>
            <a:ext cx="3424296" cy="3600000"/>
          </a:xfrm>
        </p:spPr>
      </p:pic>
      <p:sp>
        <p:nvSpPr>
          <p:cNvPr id="5" name="TextBox 4"/>
          <p:cNvSpPr txBox="1"/>
          <p:nvPr/>
        </p:nvSpPr>
        <p:spPr>
          <a:xfrm>
            <a:off x="1719208" y="6087535"/>
            <a:ext cx="6771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24517A"/>
                </a:solidFill>
              </a:rPr>
              <a:t>Smedley D &amp; Robinson PN. </a:t>
            </a:r>
            <a:r>
              <a:rPr lang="en-US" sz="2000" i="1" dirty="0" smtClean="0">
                <a:solidFill>
                  <a:srgbClr val="24517A"/>
                </a:solidFill>
              </a:rPr>
              <a:t>Genome Medicine </a:t>
            </a:r>
            <a:r>
              <a:rPr lang="en-US" sz="2000" dirty="0" smtClean="0">
                <a:solidFill>
                  <a:srgbClr val="24517A"/>
                </a:solidFill>
              </a:rPr>
              <a:t>2015, </a:t>
            </a:r>
            <a:r>
              <a:rPr lang="en-US" sz="2000" b="1" dirty="0">
                <a:solidFill>
                  <a:srgbClr val="24517A"/>
                </a:solidFill>
              </a:rPr>
              <a:t>7</a:t>
            </a:r>
            <a:r>
              <a:rPr lang="en-US" sz="2000" dirty="0">
                <a:solidFill>
                  <a:srgbClr val="24517A"/>
                </a:solidFill>
              </a:rPr>
              <a:t>:81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8234" y="1673416"/>
            <a:ext cx="4800000" cy="3600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7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6700"/>
            <a:ext cx="8640960" cy="762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82328"/>
            <a:ext cx="8153400" cy="4351338"/>
          </a:xfrm>
        </p:spPr>
        <p:txBody>
          <a:bodyPr/>
          <a:lstStyle/>
          <a:p>
            <a:r>
              <a:rPr lang="en-US" dirty="0" smtClean="0"/>
              <a:t>Semantic phenotype comparisons greatly improve diagnosis and candidate gene identification as well as highlighting good disease models</a:t>
            </a:r>
          </a:p>
          <a:p>
            <a:endParaRPr lang="en-US" dirty="0" smtClean="0"/>
          </a:p>
          <a:p>
            <a:r>
              <a:rPr lang="en-US" dirty="0" smtClean="0"/>
              <a:t>Inclusion of mouse and fish phenotypes along with guilt by association from PPA data is critical, especially for novel disease gene discovery</a:t>
            </a:r>
          </a:p>
          <a:p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clear value in collecting deep clinical phenotype data for translational bioinformatics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63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7500" y="38100"/>
            <a:ext cx="8153400" cy="762000"/>
          </a:xfrm>
        </p:spPr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92100" y="96838"/>
            <a:ext cx="3927475" cy="465137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800" dirty="0" smtClean="0"/>
              <a:t>NIH-UDP</a:t>
            </a:r>
          </a:p>
          <a:p>
            <a:pPr marL="411480" lvl="1" indent="0">
              <a:buNone/>
            </a:pPr>
            <a:r>
              <a:rPr lang="en-US" sz="1400" b="1" dirty="0"/>
              <a:t>William Bone</a:t>
            </a:r>
          </a:p>
          <a:p>
            <a:pPr marL="411480" lvl="1" indent="0">
              <a:buNone/>
            </a:pPr>
            <a:r>
              <a:rPr lang="en-US" sz="1400" dirty="0" smtClean="0"/>
              <a:t>Murat </a:t>
            </a:r>
            <a:r>
              <a:rPr lang="en-US" sz="1400" dirty="0" err="1" smtClean="0"/>
              <a:t>Sincan</a:t>
            </a:r>
            <a:endParaRPr lang="en-US" sz="1400" dirty="0" smtClean="0"/>
          </a:p>
          <a:p>
            <a:pPr marL="411480" lvl="1" indent="0">
              <a:buNone/>
            </a:pPr>
            <a:r>
              <a:rPr lang="en-US" sz="1400" dirty="0" smtClean="0"/>
              <a:t>David Adams</a:t>
            </a:r>
          </a:p>
          <a:p>
            <a:pPr marL="411480" lvl="1" indent="0">
              <a:buNone/>
            </a:pPr>
            <a:r>
              <a:rPr lang="en-US" sz="1400" dirty="0" smtClean="0"/>
              <a:t>Amanda Links</a:t>
            </a:r>
          </a:p>
          <a:p>
            <a:pPr marL="411480" lvl="1" indent="0">
              <a:buNone/>
            </a:pPr>
            <a:r>
              <a:rPr lang="en-US" sz="1400" dirty="0" smtClean="0"/>
              <a:t>Joie Davis</a:t>
            </a:r>
          </a:p>
          <a:p>
            <a:pPr marL="411480" lvl="1" indent="0">
              <a:buNone/>
            </a:pPr>
            <a:r>
              <a:rPr lang="en-US" sz="1400" dirty="0"/>
              <a:t>Neal </a:t>
            </a:r>
            <a:r>
              <a:rPr lang="en-US" sz="1400" dirty="0" err="1" smtClean="0"/>
              <a:t>Boerkoel</a:t>
            </a:r>
            <a:endParaRPr lang="en-US" sz="1400" dirty="0" smtClean="0"/>
          </a:p>
          <a:p>
            <a:pPr marL="411480" lvl="1" indent="0">
              <a:buNone/>
            </a:pPr>
            <a:r>
              <a:rPr lang="en-US" sz="1400" dirty="0" smtClean="0"/>
              <a:t>Cyndi </a:t>
            </a:r>
            <a:r>
              <a:rPr lang="en-US" sz="1400" dirty="0" err="1" smtClean="0"/>
              <a:t>Tifft</a:t>
            </a:r>
            <a:endParaRPr lang="en-US" sz="1400" dirty="0" smtClean="0"/>
          </a:p>
          <a:p>
            <a:pPr marL="411480" lvl="1" indent="0">
              <a:buNone/>
            </a:pPr>
            <a:r>
              <a:rPr lang="en-US" sz="1400" dirty="0" smtClean="0"/>
              <a:t>Bill </a:t>
            </a:r>
            <a:r>
              <a:rPr lang="en-US" sz="1400" dirty="0" err="1" smtClean="0"/>
              <a:t>Gahl</a:t>
            </a:r>
            <a:endParaRPr lang="en-US" sz="1400" dirty="0" smtClean="0"/>
          </a:p>
          <a:p>
            <a:pPr marL="114300" indent="0">
              <a:buNone/>
            </a:pPr>
            <a:r>
              <a:rPr lang="en-US" sz="1800" dirty="0" smtClean="0"/>
              <a:t>OHSU</a:t>
            </a:r>
            <a:endParaRPr lang="en-US" sz="2000" dirty="0"/>
          </a:p>
          <a:p>
            <a:pPr marL="411480" lvl="1" indent="0">
              <a:buNone/>
            </a:pPr>
            <a:r>
              <a:rPr lang="en-US" sz="1400" b="1" dirty="0" smtClean="0"/>
              <a:t>Melissa </a:t>
            </a:r>
            <a:r>
              <a:rPr lang="en-US" sz="1400" b="1" dirty="0" err="1" smtClean="0"/>
              <a:t>Haendel</a:t>
            </a:r>
            <a:endParaRPr lang="en-US" sz="1400" b="1" dirty="0" smtClean="0"/>
          </a:p>
          <a:p>
            <a:pPr marL="411480" lvl="1" indent="0">
              <a:buNone/>
            </a:pPr>
            <a:r>
              <a:rPr lang="en-US" sz="1400" dirty="0" smtClean="0"/>
              <a:t>Nicole </a:t>
            </a:r>
            <a:r>
              <a:rPr lang="en-US" sz="1400" dirty="0" err="1" smtClean="0"/>
              <a:t>Vasilesky</a:t>
            </a:r>
            <a:endParaRPr lang="en-US" sz="1400" dirty="0" smtClean="0"/>
          </a:p>
          <a:p>
            <a:pPr marL="411480" lvl="1" indent="0">
              <a:buNone/>
            </a:pPr>
            <a:r>
              <a:rPr lang="en-US" sz="1400" dirty="0" smtClean="0"/>
              <a:t>Matt Brush</a:t>
            </a:r>
          </a:p>
          <a:p>
            <a:pPr marL="411480" lvl="1" indent="0">
              <a:buNone/>
            </a:pPr>
            <a:r>
              <a:rPr lang="en-US" sz="1400" dirty="0" smtClean="0"/>
              <a:t>Bryan </a:t>
            </a:r>
            <a:r>
              <a:rPr lang="en-US" sz="1400" dirty="0" err="1" smtClean="0"/>
              <a:t>Laraway</a:t>
            </a:r>
            <a:endParaRPr lang="en-US" sz="1400" dirty="0" smtClean="0"/>
          </a:p>
          <a:p>
            <a:pPr marL="411480" lvl="1" indent="0">
              <a:buNone/>
            </a:pPr>
            <a:r>
              <a:rPr lang="en-US" sz="1400" dirty="0" err="1" smtClean="0"/>
              <a:t>Shahim</a:t>
            </a:r>
            <a:r>
              <a:rPr lang="en-US" sz="1400" dirty="0" smtClean="0"/>
              <a:t> </a:t>
            </a:r>
            <a:r>
              <a:rPr lang="en-US" sz="1400" dirty="0" err="1" smtClean="0"/>
              <a:t>Essaid</a:t>
            </a:r>
            <a:endParaRPr lang="en-US" sz="1400" dirty="0" smtClean="0"/>
          </a:p>
          <a:p>
            <a:pPr marL="411480" lvl="1" indent="0">
              <a:buNone/>
            </a:pPr>
            <a:r>
              <a:rPr lang="en-US" sz="1400" dirty="0"/>
              <a:t>Kent </a:t>
            </a:r>
            <a:r>
              <a:rPr lang="en-US" sz="1400" dirty="0" err="1" smtClean="0"/>
              <a:t>Shefchek</a:t>
            </a:r>
            <a:endParaRPr lang="en-US" sz="1400" dirty="0" smtClean="0"/>
          </a:p>
          <a:p>
            <a:pPr marL="114300" indent="0">
              <a:buNone/>
            </a:pPr>
            <a:r>
              <a:rPr lang="en-US" sz="1800" dirty="0" smtClean="0"/>
              <a:t>EBI</a:t>
            </a:r>
            <a:endParaRPr lang="en-US" sz="1800" dirty="0"/>
          </a:p>
          <a:p>
            <a:pPr marL="411480" lvl="1" indent="0">
              <a:buNone/>
            </a:pPr>
            <a:r>
              <a:rPr lang="en-US" sz="1400" b="1" dirty="0"/>
              <a:t>Terry Meehan</a:t>
            </a:r>
          </a:p>
          <a:p>
            <a:pPr marL="411480" lvl="1" indent="0">
              <a:buNone/>
            </a:pPr>
            <a:r>
              <a:rPr lang="en-US" sz="1400" dirty="0" smtClean="0"/>
              <a:t>Helen Parkinson</a:t>
            </a:r>
          </a:p>
          <a:p>
            <a:pPr marL="411480" lvl="1" indent="0">
              <a:buNone/>
            </a:pPr>
            <a:r>
              <a:rPr lang="en-US" sz="1400" dirty="0" smtClean="0"/>
              <a:t>Jeremy Mason</a:t>
            </a:r>
          </a:p>
          <a:p>
            <a:pPr marL="411480" lvl="1" indent="0">
              <a:buNone/>
            </a:pPr>
            <a:r>
              <a:rPr lang="en-US" sz="1400" dirty="0" smtClean="0"/>
              <a:t>Chao-Kung Chen</a:t>
            </a:r>
          </a:p>
          <a:p>
            <a:pPr marL="411480" lvl="1" indent="0">
              <a:buNone/>
            </a:pPr>
            <a:endParaRPr lang="en-US" sz="1400" dirty="0" smtClean="0"/>
          </a:p>
          <a:p>
            <a:pPr marL="411480" lvl="1" indent="0">
              <a:buNone/>
            </a:pPr>
            <a:endParaRPr lang="en-US" sz="1400" dirty="0" smtClean="0">
              <a:solidFill>
                <a:srgbClr val="3B917F"/>
              </a:solidFill>
            </a:endParaRPr>
          </a:p>
          <a:p>
            <a:pPr lvl="1"/>
            <a:endParaRPr lang="en-US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3136900" y="682098"/>
            <a:ext cx="3148013" cy="4751387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800" dirty="0" smtClean="0"/>
              <a:t>Lawrence Berkeley</a:t>
            </a:r>
          </a:p>
          <a:p>
            <a:pPr marL="411480" lvl="1" indent="0">
              <a:buNone/>
            </a:pPr>
            <a:r>
              <a:rPr lang="en-US" sz="1400" b="1" dirty="0" smtClean="0"/>
              <a:t>Nicole Washington</a:t>
            </a:r>
          </a:p>
          <a:p>
            <a:pPr marL="411480" lvl="1" indent="0">
              <a:buNone/>
            </a:pPr>
            <a:r>
              <a:rPr lang="en-US" sz="1400" dirty="0" smtClean="0"/>
              <a:t>Suzanna Lewis</a:t>
            </a:r>
          </a:p>
          <a:p>
            <a:pPr marL="411480" lvl="1" indent="0">
              <a:buNone/>
            </a:pPr>
            <a:r>
              <a:rPr lang="en-US" sz="1400" b="1" dirty="0" smtClean="0"/>
              <a:t>Chris </a:t>
            </a:r>
            <a:r>
              <a:rPr lang="en-US" sz="1400" b="1" dirty="0" err="1" smtClean="0"/>
              <a:t>Mungall</a:t>
            </a:r>
            <a:endParaRPr lang="en-US" sz="1400" b="1" dirty="0" smtClean="0"/>
          </a:p>
          <a:p>
            <a:pPr marL="0" indent="0">
              <a:buNone/>
            </a:pPr>
            <a:r>
              <a:rPr lang="en-US" sz="1600" dirty="0" smtClean="0"/>
              <a:t>  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MRC Harwell</a:t>
            </a:r>
          </a:p>
          <a:p>
            <a:pPr marL="0" indent="0">
              <a:buNone/>
            </a:pPr>
            <a:r>
              <a:rPr lang="en-US" sz="1400" b="1" dirty="0" smtClean="0"/>
              <a:t>       Ann-Marie Mallon</a:t>
            </a:r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 Hugh Morgan</a:t>
            </a:r>
          </a:p>
          <a:p>
            <a:pPr marL="0" indent="0">
              <a:buNone/>
            </a:pPr>
            <a:r>
              <a:rPr lang="en-US" sz="1400" dirty="0" smtClean="0"/>
              <a:t>       Ahmad </a:t>
            </a:r>
            <a:r>
              <a:rPr lang="en-US" sz="1400" dirty="0" err="1"/>
              <a:t>Retha</a:t>
            </a:r>
            <a:endParaRPr lang="en-US" sz="1400" dirty="0"/>
          </a:p>
          <a:p>
            <a:pPr marL="355600" lvl="1" indent="0">
              <a:buNone/>
            </a:pPr>
            <a:r>
              <a:rPr lang="en-US" sz="1400" dirty="0" smtClean="0"/>
              <a:t>Andrew </a:t>
            </a:r>
            <a:r>
              <a:rPr lang="en-US" sz="1400" dirty="0"/>
              <a:t>Blake</a:t>
            </a:r>
          </a:p>
          <a:p>
            <a:pPr marL="355600" lvl="1" indent="0">
              <a:buNone/>
            </a:pPr>
            <a:r>
              <a:rPr lang="en-US" sz="1400" dirty="0" err="1" smtClean="0"/>
              <a:t>Armida</a:t>
            </a:r>
            <a:r>
              <a:rPr lang="en-US" sz="1400" dirty="0" smtClean="0"/>
              <a:t> </a:t>
            </a:r>
            <a:r>
              <a:rPr lang="en-US" sz="1400" dirty="0"/>
              <a:t>Di </a:t>
            </a:r>
            <a:r>
              <a:rPr lang="en-US" sz="1400" dirty="0" err="1"/>
              <a:t>Fenza</a:t>
            </a:r>
            <a:endParaRPr lang="en-US" sz="1400" dirty="0"/>
          </a:p>
          <a:p>
            <a:pPr marL="355600" lvl="1" indent="0">
              <a:buNone/>
            </a:pPr>
            <a:r>
              <a:rPr lang="en-US" sz="1400" dirty="0" smtClean="0"/>
              <a:t>Duncan </a:t>
            </a:r>
            <a:r>
              <a:rPr lang="en-US" sz="1400" dirty="0" err="1"/>
              <a:t>Sneddon</a:t>
            </a:r>
            <a:endParaRPr lang="en-US" sz="1400" dirty="0"/>
          </a:p>
          <a:p>
            <a:pPr marL="355600" lvl="1" indent="0">
              <a:buNone/>
            </a:pPr>
            <a:r>
              <a:rPr lang="en-US" sz="1400" dirty="0" err="1" smtClean="0"/>
              <a:t>Gagarine</a:t>
            </a:r>
            <a:r>
              <a:rPr lang="en-US" sz="1400" dirty="0" smtClean="0"/>
              <a:t> </a:t>
            </a:r>
            <a:r>
              <a:rPr lang="en-US" sz="1400" dirty="0" err="1"/>
              <a:t>Yaikhom</a:t>
            </a:r>
            <a:endParaRPr lang="en-US" sz="1400" dirty="0"/>
          </a:p>
          <a:p>
            <a:pPr marL="355600" lvl="1" indent="0">
              <a:buNone/>
            </a:pPr>
            <a:r>
              <a:rPr lang="en-US" sz="1400" dirty="0" err="1" smtClean="0"/>
              <a:t>Henrik</a:t>
            </a:r>
            <a:r>
              <a:rPr lang="en-US" sz="1400" dirty="0" smtClean="0"/>
              <a:t> </a:t>
            </a:r>
            <a:r>
              <a:rPr lang="en-US" sz="1400" dirty="0"/>
              <a:t>Westerberg</a:t>
            </a:r>
          </a:p>
          <a:p>
            <a:pPr marL="355600" lvl="1" indent="0">
              <a:buNone/>
            </a:pPr>
            <a:r>
              <a:rPr lang="en-US" sz="1400" dirty="0" smtClean="0"/>
              <a:t>Luis Santos</a:t>
            </a:r>
          </a:p>
          <a:p>
            <a:pPr marL="355600" lvl="1" indent="0">
              <a:buNone/>
            </a:pPr>
            <a:r>
              <a:rPr lang="en-US" sz="1400" dirty="0" err="1" smtClean="0"/>
              <a:t>Tanja</a:t>
            </a:r>
            <a:r>
              <a:rPr lang="en-US" sz="1400" dirty="0" smtClean="0"/>
              <a:t> </a:t>
            </a:r>
            <a:r>
              <a:rPr lang="en-US" sz="1400" dirty="0" err="1"/>
              <a:t>Fiegel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6482986" y="94139"/>
            <a:ext cx="2504289" cy="5616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defTabSz="914400">
              <a:lnSpc>
                <a:spcPct val="7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en-US" sz="1800" dirty="0">
                <a:solidFill>
                  <a:srgbClr val="24517A"/>
                </a:solidFill>
                <a:latin typeface="+mj-lt"/>
              </a:rPr>
              <a:t>Sanger</a:t>
            </a: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 smtClean="0">
                <a:solidFill>
                  <a:srgbClr val="24517A"/>
                </a:solidFill>
                <a:latin typeface="+mj-lt"/>
                <a:cs typeface="HelveticaNeueLT Pro 45 Lt"/>
              </a:rPr>
              <a:t>Bill </a:t>
            </a:r>
            <a:r>
              <a:rPr lang="en-US" sz="1400" dirty="0" err="1" smtClean="0">
                <a:solidFill>
                  <a:srgbClr val="24517A"/>
                </a:solidFill>
                <a:latin typeface="+mj-lt"/>
                <a:cs typeface="HelveticaNeueLT Pro 45 Lt"/>
              </a:rPr>
              <a:t>Skarnes</a:t>
            </a:r>
            <a:endParaRPr lang="en-US" sz="1400" dirty="0" smtClean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 err="1" smtClean="0">
                <a:solidFill>
                  <a:srgbClr val="24517A"/>
                </a:solidFill>
                <a:latin typeface="+mj-lt"/>
                <a:cs typeface="HelveticaNeueLT Pro 45 Lt"/>
              </a:rPr>
              <a:t>Anika</a:t>
            </a:r>
            <a:r>
              <a:rPr lang="en-US" sz="1400" dirty="0" smtClean="0">
                <a:solidFill>
                  <a:srgbClr val="24517A"/>
                </a:solidFill>
                <a:latin typeface="+mj-lt"/>
                <a:cs typeface="HelveticaNeueLT Pro 45 Lt"/>
              </a:rPr>
              <a:t> </a:t>
            </a:r>
            <a:r>
              <a:rPr lang="en-US" sz="1400" dirty="0" err="1" smtClean="0">
                <a:solidFill>
                  <a:srgbClr val="24517A"/>
                </a:solidFill>
                <a:latin typeface="+mj-lt"/>
                <a:cs typeface="HelveticaNeueLT Pro 45 Lt"/>
              </a:rPr>
              <a:t>Oelllrich</a:t>
            </a:r>
            <a:endParaRPr lang="en-US" sz="1400" dirty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b="1" dirty="0">
                <a:solidFill>
                  <a:srgbClr val="24517A"/>
                </a:solidFill>
                <a:latin typeface="+mj-lt"/>
                <a:cs typeface="HelveticaNeueLT Pro 45 Lt"/>
              </a:rPr>
              <a:t>Jules </a:t>
            </a:r>
            <a:r>
              <a:rPr lang="en-US" sz="1400" b="1" dirty="0" smtClean="0">
                <a:solidFill>
                  <a:srgbClr val="24517A"/>
                </a:solidFill>
                <a:latin typeface="+mj-lt"/>
                <a:cs typeface="HelveticaNeueLT Pro 45 Lt"/>
              </a:rPr>
              <a:t>Jacobson</a:t>
            </a: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 smtClean="0">
                <a:solidFill>
                  <a:srgbClr val="24517A"/>
                </a:solidFill>
                <a:latin typeface="+mj-lt"/>
                <a:cs typeface="HelveticaNeueLT Pro 45 Lt"/>
              </a:rPr>
              <a:t>Irene </a:t>
            </a:r>
            <a:r>
              <a:rPr lang="en-US" sz="1400" dirty="0" err="1" smtClean="0">
                <a:solidFill>
                  <a:srgbClr val="24517A"/>
                </a:solidFill>
                <a:latin typeface="+mj-lt"/>
                <a:cs typeface="HelveticaNeueLT Pro 45 Lt"/>
              </a:rPr>
              <a:t>Papatheodorou</a:t>
            </a:r>
            <a:endParaRPr lang="en-US" sz="1400" dirty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defTabSz="914400">
              <a:lnSpc>
                <a:spcPct val="70000"/>
              </a:lnSpc>
              <a:spcBef>
                <a:spcPct val="20000"/>
              </a:spcBef>
            </a:pPr>
            <a:endParaRPr lang="en-US" sz="1800" dirty="0" smtClean="0">
              <a:solidFill>
                <a:srgbClr val="24517A"/>
              </a:solidFill>
              <a:latin typeface="+mj-lt"/>
            </a:endParaRPr>
          </a:p>
          <a:p>
            <a:pPr defTabSz="914400">
              <a:lnSpc>
                <a:spcPct val="70000"/>
              </a:lnSpc>
              <a:spcBef>
                <a:spcPct val="20000"/>
              </a:spcBef>
            </a:pPr>
            <a:r>
              <a:rPr lang="en-US" sz="1800" dirty="0" smtClean="0">
                <a:solidFill>
                  <a:srgbClr val="24517A"/>
                </a:solidFill>
                <a:latin typeface="+mj-lt"/>
              </a:rPr>
              <a:t>Toronto</a:t>
            </a:r>
            <a:endParaRPr lang="en-US" sz="1800" dirty="0">
              <a:solidFill>
                <a:srgbClr val="24517A"/>
              </a:solidFill>
              <a:latin typeface="+mj-lt"/>
            </a:endParaRP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>
                <a:solidFill>
                  <a:srgbClr val="24517A"/>
                </a:solidFill>
                <a:latin typeface="+mj-lt"/>
                <a:cs typeface="HelveticaNeueLT Pro 45 Lt"/>
              </a:rPr>
              <a:t>Marta </a:t>
            </a:r>
            <a:r>
              <a:rPr lang="en-US" sz="1400" dirty="0" err="1">
                <a:solidFill>
                  <a:srgbClr val="24517A"/>
                </a:solidFill>
                <a:latin typeface="+mj-lt"/>
                <a:cs typeface="HelveticaNeueLT Pro 45 Lt"/>
              </a:rPr>
              <a:t>Girdea</a:t>
            </a:r>
            <a:endParaRPr lang="en-US" sz="1400" dirty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 err="1">
                <a:solidFill>
                  <a:srgbClr val="24517A"/>
                </a:solidFill>
                <a:latin typeface="+mj-lt"/>
                <a:cs typeface="HelveticaNeueLT Pro 45 Lt"/>
              </a:rPr>
              <a:t>Sergiu</a:t>
            </a:r>
            <a:r>
              <a:rPr lang="en-US" sz="1400" dirty="0">
                <a:solidFill>
                  <a:srgbClr val="24517A"/>
                </a:solidFill>
                <a:latin typeface="+mj-lt"/>
                <a:cs typeface="HelveticaNeueLT Pro 45 Lt"/>
              </a:rPr>
              <a:t> </a:t>
            </a:r>
            <a:r>
              <a:rPr lang="en-US" sz="1400" dirty="0" err="1">
                <a:solidFill>
                  <a:srgbClr val="24517A"/>
                </a:solidFill>
                <a:latin typeface="+mj-lt"/>
                <a:cs typeface="HelveticaNeueLT Pro 45 Lt"/>
              </a:rPr>
              <a:t>Dumitriu</a:t>
            </a:r>
            <a:endParaRPr lang="en-US" sz="1400" dirty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>
                <a:solidFill>
                  <a:srgbClr val="24517A"/>
                </a:solidFill>
                <a:latin typeface="+mj-lt"/>
                <a:cs typeface="HelveticaNeueLT Pro 45 Lt"/>
              </a:rPr>
              <a:t>Heather </a:t>
            </a:r>
            <a:r>
              <a:rPr lang="en-US" sz="1400" dirty="0" err="1">
                <a:solidFill>
                  <a:srgbClr val="24517A"/>
                </a:solidFill>
                <a:latin typeface="+mj-lt"/>
                <a:cs typeface="HelveticaNeueLT Pro 45 Lt"/>
              </a:rPr>
              <a:t>Trang</a:t>
            </a:r>
            <a:endParaRPr lang="en-US" sz="1400" dirty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>
                <a:solidFill>
                  <a:srgbClr val="24517A"/>
                </a:solidFill>
                <a:latin typeface="+mj-lt"/>
                <a:cs typeface="HelveticaNeueLT Pro 45 Lt"/>
              </a:rPr>
              <a:t>Orion </a:t>
            </a:r>
            <a:r>
              <a:rPr lang="en-US" sz="1400" dirty="0" err="1">
                <a:solidFill>
                  <a:srgbClr val="24517A"/>
                </a:solidFill>
                <a:latin typeface="+mj-lt"/>
                <a:cs typeface="HelveticaNeueLT Pro 45 Lt"/>
              </a:rPr>
              <a:t>Buske</a:t>
            </a:r>
            <a:endParaRPr lang="en-US" sz="1400" dirty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>
                <a:solidFill>
                  <a:srgbClr val="24517A"/>
                </a:solidFill>
                <a:latin typeface="+mj-lt"/>
                <a:cs typeface="HelveticaNeueLT Pro 45 Lt"/>
              </a:rPr>
              <a:t>Mike </a:t>
            </a:r>
            <a:r>
              <a:rPr lang="en-US" sz="1400" dirty="0" err="1">
                <a:solidFill>
                  <a:srgbClr val="24517A"/>
                </a:solidFill>
                <a:latin typeface="+mj-lt"/>
                <a:cs typeface="HelveticaNeueLT Pro 45 Lt"/>
              </a:rPr>
              <a:t>Brudno</a:t>
            </a:r>
            <a:endParaRPr lang="en-US" sz="1400" dirty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defTabSz="914400">
              <a:lnSpc>
                <a:spcPct val="70000"/>
              </a:lnSpc>
              <a:spcBef>
                <a:spcPct val="20000"/>
              </a:spcBef>
            </a:pPr>
            <a:endParaRPr lang="en-US" sz="1800" dirty="0" smtClean="0">
              <a:solidFill>
                <a:srgbClr val="24517A"/>
              </a:solidFill>
              <a:latin typeface="+mj-lt"/>
            </a:endParaRPr>
          </a:p>
          <a:p>
            <a:pPr defTabSz="914400">
              <a:lnSpc>
                <a:spcPct val="70000"/>
              </a:lnSpc>
              <a:spcBef>
                <a:spcPct val="20000"/>
              </a:spcBef>
            </a:pPr>
            <a:r>
              <a:rPr lang="en-US" sz="1800" dirty="0" smtClean="0">
                <a:solidFill>
                  <a:srgbClr val="24517A"/>
                </a:solidFill>
                <a:latin typeface="+mj-lt"/>
              </a:rPr>
              <a:t>JAX</a:t>
            </a:r>
            <a:endParaRPr lang="en-US" sz="1800" dirty="0">
              <a:solidFill>
                <a:srgbClr val="24517A"/>
              </a:solidFill>
              <a:latin typeface="+mj-lt"/>
            </a:endParaRPr>
          </a:p>
          <a:p>
            <a:pPr marL="411480" lvl="1" defTabSz="914400"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1400" dirty="0">
                <a:solidFill>
                  <a:srgbClr val="24517A"/>
                </a:solidFill>
                <a:latin typeface="+mj-lt"/>
              </a:rPr>
              <a:t>Cynthia Smith</a:t>
            </a:r>
          </a:p>
          <a:p>
            <a:pPr defTabSz="914400">
              <a:lnSpc>
                <a:spcPct val="70000"/>
              </a:lnSpc>
              <a:spcBef>
                <a:spcPct val="20000"/>
              </a:spcBef>
            </a:pPr>
            <a:endParaRPr lang="en-US" sz="1800" dirty="0" smtClean="0">
              <a:solidFill>
                <a:srgbClr val="24517A"/>
              </a:solidFill>
              <a:latin typeface="+mj-lt"/>
            </a:endParaRPr>
          </a:p>
          <a:p>
            <a:pPr defTabSz="914400">
              <a:lnSpc>
                <a:spcPct val="70000"/>
              </a:lnSpc>
              <a:spcBef>
                <a:spcPct val="20000"/>
              </a:spcBef>
            </a:pPr>
            <a:r>
              <a:rPr lang="en-US" sz="1800" dirty="0" err="1" smtClean="0">
                <a:solidFill>
                  <a:srgbClr val="24517A"/>
                </a:solidFill>
                <a:latin typeface="+mj-lt"/>
              </a:rPr>
              <a:t>Charité</a:t>
            </a:r>
            <a:endParaRPr lang="en-US" sz="1800" dirty="0">
              <a:solidFill>
                <a:srgbClr val="24517A"/>
              </a:solidFill>
              <a:latin typeface="+mj-lt"/>
            </a:endParaRP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>
                <a:solidFill>
                  <a:srgbClr val="24517A"/>
                </a:solidFill>
                <a:latin typeface="+mj-lt"/>
                <a:cs typeface="HelveticaNeueLT Pro 45 Lt"/>
              </a:rPr>
              <a:t>Sebastian Kohler</a:t>
            </a: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>
                <a:solidFill>
                  <a:srgbClr val="24517A"/>
                </a:solidFill>
                <a:latin typeface="+mj-lt"/>
                <a:cs typeface="HelveticaNeueLT Pro 45 Lt"/>
              </a:rPr>
              <a:t>Sandra </a:t>
            </a:r>
            <a:r>
              <a:rPr lang="en-US" sz="1400" dirty="0" err="1">
                <a:solidFill>
                  <a:srgbClr val="24517A"/>
                </a:solidFill>
                <a:latin typeface="+mj-lt"/>
                <a:cs typeface="HelveticaNeueLT Pro 45 Lt"/>
              </a:rPr>
              <a:t>Doelken</a:t>
            </a:r>
            <a:endParaRPr lang="en-US" sz="1400" dirty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marL="411480" lvl="1" defTabSz="952500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dirty="0">
                <a:solidFill>
                  <a:srgbClr val="24517A"/>
                </a:solidFill>
                <a:latin typeface="+mj-lt"/>
                <a:cs typeface="HelveticaNeueLT Pro 45 Lt"/>
              </a:rPr>
              <a:t>Max </a:t>
            </a:r>
            <a:r>
              <a:rPr lang="en-US" sz="1400" dirty="0" err="1" smtClean="0">
                <a:solidFill>
                  <a:srgbClr val="24517A"/>
                </a:solidFill>
                <a:latin typeface="+mj-lt"/>
                <a:cs typeface="HelveticaNeueLT Pro 45 Lt"/>
              </a:rPr>
              <a:t>Schubach</a:t>
            </a:r>
            <a:endParaRPr lang="en-US" sz="1400" dirty="0">
              <a:solidFill>
                <a:srgbClr val="24517A"/>
              </a:solidFill>
              <a:latin typeface="+mj-lt"/>
              <a:cs typeface="HelveticaNeueLT Pro 45 Lt"/>
            </a:endParaRPr>
          </a:p>
          <a:p>
            <a:pPr marL="411480" lvl="1" defTabSz="952500" fontAlgn="base">
              <a:lnSpc>
                <a:spcPct val="70000"/>
              </a:lnSpc>
              <a:spcBef>
                <a:spcPct val="20000"/>
              </a:spcBef>
              <a:spcAft>
                <a:spcPts val="575"/>
              </a:spcAft>
              <a:buClr>
                <a:schemeClr val="accent3"/>
              </a:buClr>
              <a:buSzPct val="100000"/>
            </a:pPr>
            <a:r>
              <a:rPr lang="en-US" sz="1400" b="1" dirty="0">
                <a:solidFill>
                  <a:srgbClr val="24517A"/>
                </a:solidFill>
                <a:latin typeface="+mj-lt"/>
                <a:cs typeface="HelveticaNeueLT Pro 45 Lt"/>
              </a:rPr>
              <a:t>Peter Robinson</a:t>
            </a:r>
          </a:p>
          <a:p>
            <a:pPr lvl="1">
              <a:lnSpc>
                <a:spcPct val="70000"/>
              </a:lnSpc>
            </a:pPr>
            <a:endParaRPr lang="en-US" sz="1400" dirty="0">
              <a:solidFill>
                <a:srgbClr val="24517A"/>
              </a:solidFill>
              <a:latin typeface="+mj-lt"/>
              <a:cs typeface="Kelson Sans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5934" y="5307472"/>
            <a:ext cx="47922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NIH: U54 </a:t>
            </a:r>
            <a:r>
              <a:rPr lang="en-US" sz="1400" dirty="0">
                <a:solidFill>
                  <a:schemeClr val="accent2"/>
                </a:solidFill>
              </a:rPr>
              <a:t>HG006370-01</a:t>
            </a:r>
            <a:endParaRPr lang="en-US" sz="1400" dirty="0" smtClean="0">
              <a:solidFill>
                <a:schemeClr val="accent2"/>
              </a:solidFill>
              <a:latin typeface="Kelson Sans Regular"/>
              <a:cs typeface="Kelson Sans Regular"/>
            </a:endParaRPr>
          </a:p>
          <a:p>
            <a:pPr lvl="1"/>
            <a:r>
              <a:rPr lang="en-US" sz="1400" dirty="0" smtClean="0">
                <a:solidFill>
                  <a:schemeClr val="accent2"/>
                </a:solidFill>
                <a:latin typeface="Kelson Sans Regular"/>
                <a:cs typeface="Kelson Sans Regular"/>
              </a:rPr>
              <a:t>NIH Office of </a:t>
            </a:r>
            <a:r>
              <a:rPr lang="en-US" sz="1400" dirty="0">
                <a:solidFill>
                  <a:schemeClr val="accent2"/>
                </a:solidFill>
                <a:latin typeface="Kelson Sans Regular"/>
                <a:cs typeface="Kelson Sans Regular"/>
              </a:rPr>
              <a:t>Director: 1R24OD011883</a:t>
            </a:r>
            <a:endParaRPr lang="en-US" sz="1400" dirty="0" smtClean="0">
              <a:solidFill>
                <a:schemeClr val="accent2"/>
              </a:solidFill>
              <a:latin typeface="Kelson Sans Regular"/>
              <a:cs typeface="Kelson Sans Regular"/>
            </a:endParaRPr>
          </a:p>
          <a:p>
            <a:pPr lvl="1"/>
            <a:r>
              <a:rPr lang="en-US" sz="1400" dirty="0" smtClean="0">
                <a:solidFill>
                  <a:schemeClr val="accent2"/>
                </a:solidFill>
                <a:latin typeface="Kelson Sans Regular"/>
                <a:cs typeface="Kelson Sans Regular"/>
              </a:rPr>
              <a:t>NIH-</a:t>
            </a:r>
            <a:r>
              <a:rPr lang="en-US" sz="1400" dirty="0">
                <a:solidFill>
                  <a:schemeClr val="accent2"/>
                </a:solidFill>
                <a:latin typeface="Kelson Sans Regular"/>
                <a:cs typeface="Kelson Sans Regular"/>
              </a:rPr>
              <a:t>UDP</a:t>
            </a:r>
            <a:r>
              <a:rPr lang="en-US" sz="1400" dirty="0" smtClean="0">
                <a:solidFill>
                  <a:schemeClr val="accent2"/>
                </a:solidFill>
                <a:latin typeface="Kelson Sans Regular"/>
                <a:cs typeface="Kelson Sans Regular"/>
              </a:rPr>
              <a:t>: </a:t>
            </a:r>
            <a:r>
              <a:rPr lang="en-US" sz="1400" dirty="0">
                <a:solidFill>
                  <a:schemeClr val="accent2"/>
                </a:solidFill>
                <a:latin typeface="Kelson Sans Regular"/>
                <a:cs typeface="Kelson Sans Regular"/>
              </a:rPr>
              <a:t>HHSN268201300036C, HHSN268201400093P</a:t>
            </a:r>
          </a:p>
          <a:p>
            <a:pPr lvl="1"/>
            <a:r>
              <a:rPr lang="en-US" sz="1400" dirty="0" smtClean="0">
                <a:solidFill>
                  <a:srgbClr val="3B917F"/>
                </a:solidFill>
                <a:latin typeface="Kelson Sans Regular"/>
                <a:cs typeface="Kelson Sans Regular"/>
              </a:rPr>
              <a:t> </a:t>
            </a:r>
            <a:endParaRPr lang="en-US" sz="1400" dirty="0">
              <a:solidFill>
                <a:srgbClr val="3B917F"/>
              </a:solidFill>
              <a:latin typeface="Kelson Sans Regular"/>
              <a:cs typeface="Kelso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886910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Phenotype Ontology</a:t>
            </a:r>
            <a:endParaRPr lang="en-US" dirty="0"/>
          </a:p>
        </p:txBody>
      </p:sp>
      <p:pic>
        <p:nvPicPr>
          <p:cNvPr id="3" name="Content Placeholder 2" descr="ery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" b="1661"/>
          <a:stretch>
            <a:fillRect/>
          </a:stretch>
        </p:blipFill>
        <p:spPr>
          <a:xfrm>
            <a:off x="241300" y="901701"/>
            <a:ext cx="4317160" cy="2304000"/>
          </a:xfrm>
        </p:spPr>
      </p:pic>
      <p:sp>
        <p:nvSpPr>
          <p:cNvPr id="6" name="TextBox 5"/>
          <p:cNvSpPr txBox="1"/>
          <p:nvPr/>
        </p:nvSpPr>
        <p:spPr>
          <a:xfrm>
            <a:off x="4533900" y="969433"/>
            <a:ext cx="449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11,030 terms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117,348 </a:t>
            </a:r>
            <a:r>
              <a:rPr lang="en-US" sz="2000" dirty="0">
                <a:solidFill>
                  <a:srgbClr val="24517A"/>
                </a:solidFill>
              </a:rPr>
              <a:t>annotations for </a:t>
            </a:r>
            <a:r>
              <a:rPr lang="en-US" sz="2000" dirty="0" smtClean="0">
                <a:solidFill>
                  <a:srgbClr val="24517A"/>
                </a:solidFill>
              </a:rPr>
              <a:t>~ 7000 monogenic </a:t>
            </a:r>
            <a:r>
              <a:rPr lang="en-US" sz="2000" dirty="0">
                <a:solidFill>
                  <a:srgbClr val="24517A"/>
                </a:solidFill>
              </a:rPr>
              <a:t>diseases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132,006 </a:t>
            </a:r>
            <a:r>
              <a:rPr lang="en-US" sz="2000" dirty="0">
                <a:solidFill>
                  <a:srgbClr val="24517A"/>
                </a:solidFill>
              </a:rPr>
              <a:t>annotations for ~</a:t>
            </a:r>
            <a:r>
              <a:rPr lang="en-US" sz="2000" dirty="0" smtClean="0">
                <a:solidFill>
                  <a:srgbClr val="24517A"/>
                </a:solidFill>
              </a:rPr>
              <a:t>3145 common </a:t>
            </a:r>
            <a:r>
              <a:rPr lang="en-US" sz="2000" dirty="0">
                <a:solidFill>
                  <a:srgbClr val="24517A"/>
                </a:solidFill>
              </a:rPr>
              <a:t>diseases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24517A"/>
                </a:solidFill>
              </a:rPr>
              <a:t> </a:t>
            </a:r>
            <a:r>
              <a:rPr lang="en-US" sz="2000" dirty="0" err="1" smtClean="0">
                <a:solidFill>
                  <a:srgbClr val="24517A"/>
                </a:solidFill>
              </a:rPr>
              <a:t>www.human</a:t>
            </a:r>
            <a:r>
              <a:rPr lang="en-US" sz="2000" dirty="0">
                <a:solidFill>
                  <a:srgbClr val="24517A"/>
                </a:solidFill>
              </a:rPr>
              <a:t>-phenotype-</a:t>
            </a:r>
            <a:r>
              <a:rPr lang="en-US" sz="2000" dirty="0" err="1" smtClean="0">
                <a:solidFill>
                  <a:srgbClr val="24517A"/>
                </a:solidFill>
              </a:rPr>
              <a:t>ontology.org</a:t>
            </a:r>
            <a:endParaRPr lang="en-US" sz="2000" dirty="0">
              <a:solidFill>
                <a:srgbClr val="24517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334" y="3441700"/>
            <a:ext cx="83989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24517A"/>
                </a:solidFill>
              </a:rPr>
              <a:t>Applications</a:t>
            </a:r>
            <a:r>
              <a:rPr lang="en-US" dirty="0">
                <a:solidFill>
                  <a:srgbClr val="24517A"/>
                </a:solidFill>
              </a:rPr>
              <a:t>: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rgbClr val="24517A"/>
                </a:solidFill>
              </a:rPr>
              <a:t>describing rare clinical disorders </a:t>
            </a:r>
            <a:endParaRPr lang="en-US" sz="2000" dirty="0" smtClean="0">
              <a:solidFill>
                <a:srgbClr val="24517A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rgbClr val="24517A"/>
                </a:solidFill>
              </a:rPr>
              <a:t>prioritizing gene-disease </a:t>
            </a:r>
            <a:r>
              <a:rPr lang="en-US" sz="2000" dirty="0" smtClean="0">
                <a:solidFill>
                  <a:srgbClr val="24517A"/>
                </a:solidFill>
              </a:rPr>
              <a:t>targets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inferring </a:t>
            </a:r>
            <a:r>
              <a:rPr lang="en-US" sz="2000" dirty="0">
                <a:solidFill>
                  <a:srgbClr val="24517A"/>
                </a:solidFill>
              </a:rPr>
              <a:t>novel drug interactions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olidFill>
                  <a:srgbClr val="24517A"/>
                </a:solidFill>
              </a:rPr>
              <a:t>linking </a:t>
            </a:r>
            <a:r>
              <a:rPr lang="en-US" sz="2000" dirty="0">
                <a:solidFill>
                  <a:srgbClr val="24517A"/>
                </a:solidFill>
              </a:rPr>
              <a:t>human diseases to animal models </a:t>
            </a:r>
            <a:r>
              <a:rPr lang="en-US" sz="2000" dirty="0" smtClean="0">
                <a:solidFill>
                  <a:srgbClr val="24517A"/>
                </a:solidFill>
              </a:rPr>
              <a:t> </a:t>
            </a:r>
            <a:endParaRPr lang="en-US" sz="2000" dirty="0">
              <a:solidFill>
                <a:srgbClr val="24517A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24517A"/>
                </a:solidFill>
              </a:rPr>
              <a:t>Interoperable </a:t>
            </a:r>
            <a:r>
              <a:rPr lang="en-US" dirty="0">
                <a:solidFill>
                  <a:srgbClr val="24517A"/>
                </a:solidFill>
              </a:rPr>
              <a:t>with model organism data and basic research </a:t>
            </a:r>
            <a:r>
              <a:rPr lang="en-US" dirty="0" smtClean="0">
                <a:solidFill>
                  <a:srgbClr val="24517A"/>
                </a:solidFill>
              </a:rPr>
              <a:t>standards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24517A"/>
                </a:solidFill>
              </a:rPr>
              <a:t>A </a:t>
            </a:r>
            <a:r>
              <a:rPr lang="en-US" dirty="0">
                <a:solidFill>
                  <a:srgbClr val="24517A"/>
                </a:solidFill>
              </a:rPr>
              <a:t>computable representation of human disease </a:t>
            </a:r>
          </a:p>
          <a:p>
            <a:endParaRPr lang="en-US" dirty="0">
              <a:solidFill>
                <a:srgbClr val="245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Widely used in the community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430953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Databases &amp; Bioinformatics </a:t>
            </a:r>
            <a:r>
              <a:rPr lang="en-US" sz="1600" b="1" dirty="0" smtClean="0"/>
              <a:t>Resources using </a:t>
            </a:r>
            <a:r>
              <a:rPr lang="en-US" sz="1600" b="1" dirty="0"/>
              <a:t>HPO </a:t>
            </a:r>
          </a:p>
          <a:p>
            <a:r>
              <a:rPr lang="en-US" sz="1600" dirty="0"/>
              <a:t>DECIPHER (Sanger Institute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DDD </a:t>
            </a:r>
            <a:r>
              <a:rPr lang="en-US" sz="1600" dirty="0"/>
              <a:t>(Sanger Institute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ECARUCA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FORGE (Genome Canada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GWAS </a:t>
            </a:r>
            <a:r>
              <a:rPr lang="en-US" sz="1600" dirty="0"/>
              <a:t>Central </a:t>
            </a:r>
          </a:p>
          <a:p>
            <a:r>
              <a:rPr lang="en-US" sz="1600" dirty="0" err="1" smtClean="0"/>
              <a:t>IRDiRC</a:t>
            </a:r>
            <a:endParaRPr lang="en-US" sz="1600" dirty="0"/>
          </a:p>
          <a:p>
            <a:r>
              <a:rPr lang="en-US" sz="1600" dirty="0" smtClean="0"/>
              <a:t>ISCA</a:t>
            </a:r>
            <a:endParaRPr lang="en-US" sz="1600" dirty="0"/>
          </a:p>
          <a:p>
            <a:r>
              <a:rPr lang="en-US" sz="1600" dirty="0" smtClean="0"/>
              <a:t>NCBI </a:t>
            </a:r>
            <a:r>
              <a:rPr lang="en-US" sz="1600" dirty="0"/>
              <a:t>Genetic Testing </a:t>
            </a:r>
            <a:r>
              <a:rPr lang="en-US" sz="1600" dirty="0" smtClean="0"/>
              <a:t>Registry</a:t>
            </a:r>
          </a:p>
          <a:p>
            <a:r>
              <a:rPr lang="en-US" sz="1600" dirty="0" smtClean="0"/>
              <a:t>NIH </a:t>
            </a:r>
            <a:r>
              <a:rPr lang="en-US" sz="1600" dirty="0"/>
              <a:t>Undiagnosed diseases </a:t>
            </a:r>
            <a:r>
              <a:rPr lang="en-US" sz="1600" dirty="0" smtClean="0"/>
              <a:t>program</a:t>
            </a:r>
          </a:p>
          <a:p>
            <a:r>
              <a:rPr lang="en-US" sz="1600" dirty="0" smtClean="0"/>
              <a:t>UK </a:t>
            </a:r>
            <a:r>
              <a:rPr lang="en-US" sz="1600" dirty="0"/>
              <a:t>100,000 Genomes </a:t>
            </a:r>
            <a:r>
              <a:rPr lang="en-US" sz="1600" dirty="0" smtClean="0"/>
              <a:t>Project</a:t>
            </a:r>
          </a:p>
          <a:p>
            <a:r>
              <a:rPr lang="en-US" sz="1600" dirty="0" smtClean="0"/>
              <a:t>UMLS</a:t>
            </a:r>
            <a:endParaRPr lang="en-US" sz="1600" dirty="0"/>
          </a:p>
          <a:p>
            <a:r>
              <a:rPr lang="en-US" sz="1600" dirty="0" err="1" smtClean="0"/>
              <a:t>Phenotips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dirty="0" err="1"/>
              <a:t>Brudno</a:t>
            </a:r>
            <a:r>
              <a:rPr lang="en-US" sz="1600" dirty="0"/>
              <a:t> Group, U Toronto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1600" dirty="0" smtClean="0"/>
              <a:t>Major </a:t>
            </a:r>
            <a:r>
              <a:rPr lang="en-US" sz="1600" dirty="0"/>
              <a:t>credits go to OMIM and </a:t>
            </a:r>
            <a:r>
              <a:rPr lang="en-US" sz="1600" dirty="0" err="1"/>
              <a:t>Orphanet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  <p:pic>
        <p:nvPicPr>
          <p:cNvPr id="4" name="Picture 3" descr="NAR-Ti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934" y="1168395"/>
            <a:ext cx="3451791" cy="4320000"/>
          </a:xfrm>
          <a:prstGeom prst="rect">
            <a:avLst/>
          </a:prstGeom>
        </p:spPr>
      </p:pic>
      <p:pic>
        <p:nvPicPr>
          <p:cNvPr id="5" name="Picture 4" descr="DDD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1" y="5502665"/>
            <a:ext cx="1302857" cy="1440000"/>
          </a:xfrm>
          <a:prstGeom prst="rect">
            <a:avLst/>
          </a:prstGeom>
        </p:spPr>
      </p:pic>
      <p:pic>
        <p:nvPicPr>
          <p:cNvPr id="6" name="Picture 5" descr="omim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6066367"/>
            <a:ext cx="1701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bg1">
                    <a:lumMod val="90000"/>
                  </a:schemeClr>
                </a:solidFill>
              </a:rPr>
              <a:t>Phenotype ontologies</a:t>
            </a:r>
          </a:p>
          <a:p>
            <a:endParaRPr lang="en-US" sz="2800" dirty="0"/>
          </a:p>
          <a:p>
            <a:r>
              <a:rPr lang="en-US" sz="2800" dirty="0"/>
              <a:t>P</a:t>
            </a:r>
            <a:r>
              <a:rPr lang="en-US" sz="2800" dirty="0" smtClean="0"/>
              <a:t>henotype matching algorithms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>
                <a:solidFill>
                  <a:schemeClr val="bg1">
                    <a:lumMod val="90000"/>
                  </a:schemeClr>
                </a:solidFill>
              </a:rPr>
              <a:t>Application to next gen sequence </a:t>
            </a:r>
            <a:r>
              <a:rPr lang="en-US" sz="2800" dirty="0" smtClean="0">
                <a:solidFill>
                  <a:schemeClr val="bg1">
                    <a:lumMod val="90000"/>
                  </a:schemeClr>
                </a:solidFill>
              </a:rPr>
              <a:t>analysis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09800" y="6375400"/>
            <a:ext cx="4810472" cy="22195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533400" y="6375400"/>
            <a:ext cx="1676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63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algorithms </a:t>
            </a:r>
            <a:r>
              <a:rPr lang="en-US" dirty="0"/>
              <a:t>for medicine?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how exactly do we calculate the similarity between diseases, symptoms, patients,. . .? </a:t>
            </a:r>
          </a:p>
          <a:p>
            <a:endParaRPr lang="en-US" dirty="0"/>
          </a:p>
        </p:txBody>
      </p:sp>
      <p:pic>
        <p:nvPicPr>
          <p:cNvPr id="4" name="Picture 3" descr="Common-co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68" y="2036234"/>
            <a:ext cx="2134387" cy="2160000"/>
          </a:xfrm>
          <a:prstGeom prst="rect">
            <a:avLst/>
          </a:prstGeom>
        </p:spPr>
      </p:pic>
      <p:pic>
        <p:nvPicPr>
          <p:cNvPr id="5" name="Picture 4" descr="IC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35" y="2027767"/>
            <a:ext cx="3011765" cy="2160000"/>
          </a:xfrm>
          <a:prstGeom prst="rect">
            <a:avLst/>
          </a:prstGeom>
        </p:spPr>
      </p:pic>
      <p:pic>
        <p:nvPicPr>
          <p:cNvPr id="6" name="Picture 5" descr="broken-bon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8" y="4334934"/>
            <a:ext cx="3730909" cy="2160000"/>
          </a:xfrm>
          <a:prstGeom prst="rect">
            <a:avLst/>
          </a:prstGeom>
        </p:spPr>
      </p:pic>
      <p:pic>
        <p:nvPicPr>
          <p:cNvPr id="7" name="Picture 6" descr="STE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0" y="4343400"/>
            <a:ext cx="16416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Phenotypic similarity algorithms</a:t>
            </a:r>
            <a:endParaRPr lang="en-US" dirty="0"/>
          </a:p>
        </p:txBody>
      </p:sp>
      <p:pic>
        <p:nvPicPr>
          <p:cNvPr id="4" name="Content Placeholder 3" descr="phen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00" r="-1070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72533" y="5617632"/>
            <a:ext cx="8263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24517A"/>
                </a:solidFill>
              </a:rPr>
              <a:t>Basic idea of ontological search: Do not need exact match! </a:t>
            </a:r>
            <a:endParaRPr lang="en-US" dirty="0" smtClean="0">
              <a:solidFill>
                <a:srgbClr val="24517A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24517A"/>
                </a:solidFill>
              </a:rPr>
              <a:t>But </a:t>
            </a:r>
            <a:r>
              <a:rPr lang="en-US" dirty="0">
                <a:solidFill>
                  <a:srgbClr val="24517A"/>
                </a:solidFill>
              </a:rPr>
              <a:t>semantically similar diseases score well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BL-EBI Presentation">
  <a:themeElements>
    <a:clrScheme name="EMBL-EBI Presentation 2">
      <a:dk1>
        <a:srgbClr val="000000"/>
      </a:dk1>
      <a:lt1>
        <a:srgbClr val="DCDCDC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EBEBEB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EMBL-EBI Presentation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EMBL-EBI Pre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MBL-EBI Pre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61759</TotalTime>
  <Words>1255</Words>
  <Application>Microsoft Macintosh PowerPoint</Application>
  <PresentationFormat>On-screen Show (4:3)</PresentationFormat>
  <Paragraphs>336</Paragraphs>
  <Slides>45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Geneva</vt:lpstr>
      <vt:lpstr>Helvetica</vt:lpstr>
      <vt:lpstr>HelveticaNeueLT Pro 45 Lt</vt:lpstr>
      <vt:lpstr>Kelson Sans Regular</vt:lpstr>
      <vt:lpstr>ＭＳ Ｐゴシック</vt:lpstr>
      <vt:lpstr>msgothic</vt:lpstr>
      <vt:lpstr>Times</vt:lpstr>
      <vt:lpstr>Wingdings</vt:lpstr>
      <vt:lpstr>Arial</vt:lpstr>
      <vt:lpstr>EMBL-EBI Presentation</vt:lpstr>
      <vt:lpstr>Equation</vt:lpstr>
      <vt:lpstr>Exomiser and related tools: improving prioritization of disease genes  </vt:lpstr>
      <vt:lpstr>Lecture summary</vt:lpstr>
      <vt:lpstr>Ontologies as computational tools</vt:lpstr>
      <vt:lpstr>What is a phenotype ontology?  </vt:lpstr>
      <vt:lpstr>Human Phenotype Ontology</vt:lpstr>
      <vt:lpstr>Widely used in the community  </vt:lpstr>
      <vt:lpstr>Lecture summary</vt:lpstr>
      <vt:lpstr>Similarity algorithms for medicine?  </vt:lpstr>
      <vt:lpstr>Phenotypic similarity algorithms</vt:lpstr>
      <vt:lpstr>Information Content</vt:lpstr>
      <vt:lpstr>Ontological diagnostics  </vt:lpstr>
      <vt:lpstr>The Phenomizer  </vt:lpstr>
      <vt:lpstr>Phenotypic Similarity Algorithms  </vt:lpstr>
      <vt:lpstr>Model organisms: an underused resource for disease gene discovery</vt:lpstr>
      <vt:lpstr>Animal models of human disease</vt:lpstr>
      <vt:lpstr>OWLSim: cross-species phenotype mapping</vt:lpstr>
      <vt:lpstr>Cross-species phenotype comparisons by semantic similarity</vt:lpstr>
      <vt:lpstr>Analysis of recall of known disease genes and mouse models</vt:lpstr>
      <vt:lpstr>www.sanger.ac.uk/resources/databases/phenodigm</vt:lpstr>
      <vt:lpstr>IMPC disease association pipeline</vt:lpstr>
      <vt:lpstr>First Bernard-Soulier mouse model</vt:lpstr>
      <vt:lpstr>PowerPoint Presentation</vt:lpstr>
      <vt:lpstr>Lecture summary</vt:lpstr>
      <vt:lpstr>Standard exome analysis </vt:lpstr>
      <vt:lpstr>Exomiser</vt:lpstr>
      <vt:lpstr>Benchmarking</vt:lpstr>
      <vt:lpstr>Variant and phenotype data synergistically identify causative variant </vt:lpstr>
      <vt:lpstr>NIH Undiagnosed Disease Program</vt:lpstr>
      <vt:lpstr>Integration into UDP pipeline</vt:lpstr>
      <vt:lpstr>UDP930/929 diagnosed with a SMS mutation </vt:lpstr>
      <vt:lpstr>York platelet syndrome and STIM1</vt:lpstr>
      <vt:lpstr>Contribution of species and PPA</vt:lpstr>
      <vt:lpstr>But what about non-coding mutations?</vt:lpstr>
      <vt:lpstr>Properties of Mendelian regulatory mutations</vt:lpstr>
      <vt:lpstr>Training of REgulatory Mendelian Mutation (REMM) score</vt:lpstr>
      <vt:lpstr>Performance of REMM score</vt:lpstr>
      <vt:lpstr>Genomiser</vt:lpstr>
      <vt:lpstr>Known Mendelian regulatory mutations</vt:lpstr>
      <vt:lpstr>Exomiser software suite</vt:lpstr>
      <vt:lpstr>eXtasy</vt:lpstr>
      <vt:lpstr>Phevor</vt:lpstr>
      <vt:lpstr>Phen-Gen</vt:lpstr>
      <vt:lpstr>Comparison to other phenotype-based variant analysis software</vt:lpstr>
      <vt:lpstr>Conclusions</vt:lpstr>
      <vt:lpstr>Acknowledgments</vt:lpstr>
    </vt:vector>
  </TitlesOfParts>
  <Company>External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Powerpoint Presentation</dc:title>
  <dc:creator>External Services</dc:creator>
  <cp:lastModifiedBy>Damian Smedley</cp:lastModifiedBy>
  <cp:revision>1872</cp:revision>
  <cp:lastPrinted>2012-08-28T16:21:44Z</cp:lastPrinted>
  <dcterms:created xsi:type="dcterms:W3CDTF">2005-10-13T09:35:17Z</dcterms:created>
  <dcterms:modified xsi:type="dcterms:W3CDTF">2016-02-10T20:28:40Z</dcterms:modified>
</cp:coreProperties>
</file>